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
  </p:notesMasterIdLst>
  <p:sldIdLst>
    <p:sldId id="290" r:id="rId2"/>
    <p:sldId id="287" r:id="rId3"/>
  </p:sldIdLst>
  <p:sldSz cx="12192000" cy="16256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79" userDrawn="1">
          <p15:clr>
            <a:srgbClr val="A4A3A4"/>
          </p15:clr>
        </p15:guide>
        <p15:guide id="2" pos="302" userDrawn="1">
          <p15:clr>
            <a:srgbClr val="A4A3A4"/>
          </p15:clr>
        </p15:guide>
        <p15:guide id="3" pos="2457" userDrawn="1">
          <p15:clr>
            <a:srgbClr val="A4A3A4"/>
          </p15:clr>
        </p15:guide>
        <p15:guide id="4" orient="horz" pos="1332" userDrawn="1">
          <p15:clr>
            <a:srgbClr val="A4A3A4"/>
          </p15:clr>
        </p15:guide>
        <p15:guide id="5" pos="3515" userDrawn="1">
          <p15:clr>
            <a:srgbClr val="A4A3A4"/>
          </p15:clr>
        </p15:guide>
        <p15:guide id="6" orient="horz" pos="9747" userDrawn="1">
          <p15:clr>
            <a:srgbClr val="A4A3A4"/>
          </p15:clr>
        </p15:guide>
        <p15:guide id="8" orient="horz" pos="7982" userDrawn="1">
          <p15:clr>
            <a:srgbClr val="A4A3A4"/>
          </p15:clr>
        </p15:guide>
        <p15:guide id="11" pos="3354" userDrawn="1">
          <p15:clr>
            <a:srgbClr val="A4A3A4"/>
          </p15:clr>
        </p15:guide>
        <p15:guide id="12" pos="7248" userDrawn="1">
          <p15:clr>
            <a:srgbClr val="A4A3A4"/>
          </p15:clr>
        </p15:guide>
        <p15:guide id="13" orient="horz" pos="4077" userDrawn="1">
          <p15:clr>
            <a:srgbClr val="A4A3A4"/>
          </p15:clr>
        </p15:guide>
        <p15:guide id="14" orient="horz" pos="1219" userDrawn="1">
          <p15:clr>
            <a:srgbClr val="A4A3A4"/>
          </p15:clr>
        </p15:guide>
        <p15:guide id="15" orient="horz" pos="9406" userDrawn="1">
          <p15:clr>
            <a:srgbClr val="A4A3A4"/>
          </p15:clr>
        </p15:guide>
        <p15:guide id="16" orient="horz" pos="9815" userDrawn="1">
          <p15:clr>
            <a:srgbClr val="A4A3A4"/>
          </p15:clr>
        </p15:guide>
        <p15:guide id="17" pos="7401" userDrawn="1">
          <p15:clr>
            <a:srgbClr val="A4A3A4"/>
          </p15:clr>
        </p15:guide>
        <p15:guide id="18" pos="3046" userDrawn="1">
          <p15:clr>
            <a:srgbClr val="A4A3A4"/>
          </p15:clr>
        </p15:guide>
        <p15:guide id="21" orient="horz" pos="9157" userDrawn="1">
          <p15:clr>
            <a:srgbClr val="A4A3A4"/>
          </p15:clr>
        </p15:guide>
        <p15:guide id="22" orient="horz" pos="62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65A"/>
    <a:srgbClr val="48401C"/>
    <a:srgbClr val="CDD463"/>
    <a:srgbClr val="7B7C83"/>
    <a:srgbClr val="D059C8"/>
    <a:srgbClr val="7A1CBD"/>
    <a:srgbClr val="2C9E84"/>
    <a:srgbClr val="E54F1E"/>
    <a:srgbClr val="2D50B6"/>
    <a:srgbClr val="CA0B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95033" autoAdjust="0"/>
  </p:normalViewPr>
  <p:slideViewPr>
    <p:cSldViewPr snapToGrid="0" showGuides="1">
      <p:cViewPr varScale="1">
        <p:scale>
          <a:sx n="43" d="100"/>
          <a:sy n="43" d="100"/>
        </p:scale>
        <p:origin x="2826" y="90"/>
      </p:cViewPr>
      <p:guideLst>
        <p:guide orient="horz" pos="879"/>
        <p:guide pos="302"/>
        <p:guide pos="2457"/>
        <p:guide orient="horz" pos="1332"/>
        <p:guide pos="3515"/>
        <p:guide orient="horz" pos="9747"/>
        <p:guide orient="horz" pos="7982"/>
        <p:guide pos="3354"/>
        <p:guide pos="7248"/>
        <p:guide orient="horz" pos="4077"/>
        <p:guide orient="horz" pos="1219"/>
        <p:guide orient="horz" pos="9406"/>
        <p:guide orient="horz" pos="9815"/>
        <p:guide pos="7401"/>
        <p:guide pos="3046"/>
        <p:guide orient="horz" pos="9157"/>
        <p:guide orient="horz" pos="62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rda\Dropbox\Fact%20Sheets\2024\03.24\Passive%20and%20Growth\Passive%20Factsheets\Passive%20Asset%20Allocation%20Graphs%20for%20Factshee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rda\Dropbox\Fact%20Sheets\2024\31.08.24\Factsheets\Passive\Passive%20Asset%20Allocation%20Graphs%20for%20Factshee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16865479042018"/>
          <c:y val="7.0798819615708566E-2"/>
          <c:w val="0.4552365928728927"/>
          <c:h val="0.76297786476480178"/>
        </c:manualLayout>
      </c:layout>
      <c:doughnutChart>
        <c:varyColors val="1"/>
        <c:dLbls>
          <c:showLegendKey val="0"/>
          <c:showVal val="0"/>
          <c:showCatName val="0"/>
          <c:showSerName val="0"/>
          <c:showPercent val="0"/>
          <c:showBubbleSize val="0"/>
          <c:showLeaderLines val="0"/>
        </c:dLbls>
        <c:firstSliceAng val="0"/>
        <c:holeSize val="4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701630268944495E-2"/>
          <c:y val="7.2276683358844213E-2"/>
          <c:w val="0.48711591497091034"/>
          <c:h val="0.83344938182527217"/>
        </c:manualLayout>
      </c:layout>
      <c:doughnutChart>
        <c:varyColors val="1"/>
        <c:ser>
          <c:idx val="0"/>
          <c:order val="0"/>
          <c:dPt>
            <c:idx val="0"/>
            <c:bubble3D val="0"/>
            <c:spPr>
              <a:solidFill>
                <a:srgbClr val="7030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6C7-40C1-9AAF-5400FDB2DE3D}"/>
              </c:ext>
            </c:extLst>
          </c:dPt>
          <c:dPt>
            <c:idx val="1"/>
            <c:bubble3D val="0"/>
            <c:spPr>
              <a:solidFill>
                <a:schemeClr val="bg1">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6C7-40C1-9AAF-5400FDB2DE3D}"/>
              </c:ext>
            </c:extLst>
          </c:dPt>
          <c:dPt>
            <c:idx val="2"/>
            <c:bubble3D val="0"/>
            <c:spPr>
              <a:solidFill>
                <a:srgbClr val="FF00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6C7-40C1-9AAF-5400FDB2DE3D}"/>
              </c:ext>
            </c:extLst>
          </c:dPt>
          <c:cat>
            <c:strRef>
              <c:f>Passive!$C$103:$C$105</c:f>
              <c:strCache>
                <c:ptCount val="3"/>
                <c:pt idx="0">
                  <c:v>Fixed Income - 67.00%</c:v>
                </c:pt>
                <c:pt idx="1">
                  <c:v>Cash - 31.00%</c:v>
                </c:pt>
                <c:pt idx="2">
                  <c:v>Short Term Money Market - 2.00%</c:v>
                </c:pt>
              </c:strCache>
            </c:strRef>
          </c:cat>
          <c:val>
            <c:numRef>
              <c:f>Passive!$D$103:$D$105</c:f>
              <c:numCache>
                <c:formatCode>0.00</c:formatCode>
                <c:ptCount val="3"/>
                <c:pt idx="0">
                  <c:v>67</c:v>
                </c:pt>
                <c:pt idx="1">
                  <c:v>31</c:v>
                </c:pt>
                <c:pt idx="2">
                  <c:v>2</c:v>
                </c:pt>
              </c:numCache>
            </c:numRef>
          </c:val>
          <c:extLst>
            <c:ext xmlns:c16="http://schemas.microsoft.com/office/drawing/2014/chart" uri="{C3380CC4-5D6E-409C-BE32-E72D297353CC}">
              <c16:uniqueId val="{00000006-B6C7-40C1-9AAF-5400FDB2DE3D}"/>
            </c:ext>
          </c:extLst>
        </c:ser>
        <c:dLbls>
          <c:showLegendKey val="0"/>
          <c:showVal val="0"/>
          <c:showCatName val="0"/>
          <c:showSerName val="0"/>
          <c:showPercent val="0"/>
          <c:showBubbleSize val="0"/>
          <c:showLeaderLines val="1"/>
        </c:dLbls>
        <c:firstSliceAng val="0"/>
        <c:holeSize val="40"/>
      </c:doughnutChart>
      <c:spPr>
        <a:noFill/>
        <a:ln>
          <a:noFill/>
        </a:ln>
        <a:effectLst/>
      </c:spPr>
    </c:plotArea>
    <c:legend>
      <c:legendPos val="r"/>
      <c:layout>
        <c:manualLayout>
          <c:xMode val="edge"/>
          <c:yMode val="edge"/>
          <c:x val="0.5656230612265557"/>
          <c:y val="0.32164336541616373"/>
          <c:w val="0.42335711321063052"/>
          <c:h val="0.36614066264926087"/>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718" cy="480598"/>
          </a:xfrm>
          <a:prstGeom prst="rect">
            <a:avLst/>
          </a:prstGeom>
        </p:spPr>
        <p:txBody>
          <a:bodyPr vert="horz" lIns="94796" tIns="47398" rIns="94796" bIns="47398" rtlCol="0"/>
          <a:lstStyle>
            <a:lvl1pPr algn="l">
              <a:defRPr sz="1200"/>
            </a:lvl1pPr>
          </a:lstStyle>
          <a:p>
            <a:endParaRPr lang="en-GB"/>
          </a:p>
        </p:txBody>
      </p:sp>
      <p:sp>
        <p:nvSpPr>
          <p:cNvPr id="3" name="Date Placeholder 2"/>
          <p:cNvSpPr>
            <a:spLocks noGrp="1"/>
          </p:cNvSpPr>
          <p:nvPr>
            <p:ph type="dt" idx="1"/>
          </p:nvPr>
        </p:nvSpPr>
        <p:spPr>
          <a:xfrm>
            <a:off x="4142775" y="0"/>
            <a:ext cx="3170718" cy="480598"/>
          </a:xfrm>
          <a:prstGeom prst="rect">
            <a:avLst/>
          </a:prstGeom>
        </p:spPr>
        <p:txBody>
          <a:bodyPr vert="horz" lIns="94796" tIns="47398" rIns="94796" bIns="47398" rtlCol="0"/>
          <a:lstStyle>
            <a:lvl1pPr algn="r">
              <a:defRPr sz="1200"/>
            </a:lvl1pPr>
          </a:lstStyle>
          <a:p>
            <a:fld id="{F5E8D0D3-DBB1-4FFB-8D6D-2C7DB78AB7FA}" type="datetimeFigureOut">
              <a:rPr lang="en-GB" smtClean="0"/>
              <a:t>05/12/2024</a:t>
            </a:fld>
            <a:endParaRPr lang="en-GB"/>
          </a:p>
        </p:txBody>
      </p:sp>
      <p:sp>
        <p:nvSpPr>
          <p:cNvPr id="4" name="Slide Image Placeholder 3"/>
          <p:cNvSpPr>
            <a:spLocks noGrp="1" noRot="1" noChangeAspect="1"/>
          </p:cNvSpPr>
          <p:nvPr>
            <p:ph type="sldImg" idx="2"/>
          </p:nvPr>
        </p:nvSpPr>
        <p:spPr>
          <a:xfrm>
            <a:off x="2443163" y="1200150"/>
            <a:ext cx="2428875" cy="3240088"/>
          </a:xfrm>
          <a:prstGeom prst="rect">
            <a:avLst/>
          </a:prstGeom>
          <a:noFill/>
          <a:ln w="12700">
            <a:solidFill>
              <a:prstClr val="black"/>
            </a:solidFill>
          </a:ln>
        </p:spPr>
        <p:txBody>
          <a:bodyPr vert="horz" lIns="94796" tIns="47398" rIns="94796" bIns="47398" rtlCol="0" anchor="ctr"/>
          <a:lstStyle/>
          <a:p>
            <a:endParaRPr lang="en-GB"/>
          </a:p>
        </p:txBody>
      </p:sp>
      <p:sp>
        <p:nvSpPr>
          <p:cNvPr id="5" name="Notes Placeholder 4"/>
          <p:cNvSpPr>
            <a:spLocks noGrp="1"/>
          </p:cNvSpPr>
          <p:nvPr>
            <p:ph type="body" sz="quarter" idx="3"/>
          </p:nvPr>
        </p:nvSpPr>
        <p:spPr>
          <a:xfrm>
            <a:off x="731179" y="4620185"/>
            <a:ext cx="5852843" cy="3780290"/>
          </a:xfrm>
          <a:prstGeom prst="rect">
            <a:avLst/>
          </a:prstGeom>
        </p:spPr>
        <p:txBody>
          <a:bodyPr vert="horz" lIns="94796" tIns="47398" rIns="94796" bIns="473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20602"/>
            <a:ext cx="3170718" cy="480598"/>
          </a:xfrm>
          <a:prstGeom prst="rect">
            <a:avLst/>
          </a:prstGeom>
        </p:spPr>
        <p:txBody>
          <a:bodyPr vert="horz" lIns="94796" tIns="47398" rIns="94796" bIns="47398" rtlCol="0" anchor="b"/>
          <a:lstStyle>
            <a:lvl1pPr algn="l">
              <a:defRPr sz="1200"/>
            </a:lvl1pPr>
          </a:lstStyle>
          <a:p>
            <a:endParaRPr lang="en-GB"/>
          </a:p>
        </p:txBody>
      </p:sp>
      <p:sp>
        <p:nvSpPr>
          <p:cNvPr id="7" name="Slide Number Placeholder 6"/>
          <p:cNvSpPr>
            <a:spLocks noGrp="1"/>
          </p:cNvSpPr>
          <p:nvPr>
            <p:ph type="sldNum" sz="quarter" idx="5"/>
          </p:nvPr>
        </p:nvSpPr>
        <p:spPr>
          <a:xfrm>
            <a:off x="4142775" y="9120602"/>
            <a:ext cx="3170718" cy="480598"/>
          </a:xfrm>
          <a:prstGeom prst="rect">
            <a:avLst/>
          </a:prstGeom>
        </p:spPr>
        <p:txBody>
          <a:bodyPr vert="horz" lIns="94796" tIns="47398" rIns="94796" bIns="47398" rtlCol="0" anchor="b"/>
          <a:lstStyle>
            <a:lvl1pPr algn="r">
              <a:defRPr sz="1200"/>
            </a:lvl1pPr>
          </a:lstStyle>
          <a:p>
            <a:fld id="{A32FE3F5-DDD8-42F1-87BE-BB15FB9947CC}" type="slidenum">
              <a:rPr lang="en-GB" smtClean="0"/>
              <a:t>‹#›</a:t>
            </a:fld>
            <a:endParaRPr lang="en-GB"/>
          </a:p>
        </p:txBody>
      </p:sp>
    </p:spTree>
    <p:extLst>
      <p:ext uri="{BB962C8B-B14F-4D97-AF65-F5344CB8AC3E}">
        <p14:creationId xmlns:p14="http://schemas.microsoft.com/office/powerpoint/2010/main" val="1835411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2FE3F5-DDD8-42F1-87BE-BB15FB9947CC}" type="slidenum">
              <a:rPr lang="en-GB" smtClean="0"/>
              <a:t>1</a:t>
            </a:fld>
            <a:endParaRPr lang="en-GB"/>
          </a:p>
        </p:txBody>
      </p:sp>
    </p:spTree>
    <p:extLst>
      <p:ext uri="{BB962C8B-B14F-4D97-AF65-F5344CB8AC3E}">
        <p14:creationId xmlns:p14="http://schemas.microsoft.com/office/powerpoint/2010/main" val="3723125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200935-2FC0-4B5B-9ADC-6731439730D0}" type="datetime1">
              <a:rPr lang="en-GB" smtClean="0"/>
              <a:t>05/12/2024</a:t>
            </a:fld>
            <a:endParaRPr lang="en-GB"/>
          </a:p>
        </p:txBody>
      </p:sp>
      <p:sp>
        <p:nvSpPr>
          <p:cNvPr id="5" name="Footer Placeholder 4"/>
          <p:cNvSpPr>
            <a:spLocks noGrp="1"/>
          </p:cNvSpPr>
          <p:nvPr>
            <p:ph type="ftr" sz="quarter" idx="11"/>
          </p:nvPr>
        </p:nvSpPr>
        <p:spPr/>
        <p:txBody>
          <a:bodyPr/>
          <a:lstStyle/>
          <a:p>
            <a:r>
              <a:rPr lang="en-GB"/>
              <a:t>02.22</a:t>
            </a:r>
          </a:p>
        </p:txBody>
      </p:sp>
      <p:sp>
        <p:nvSpPr>
          <p:cNvPr id="6" name="Slide Number Placeholder 5"/>
          <p:cNvSpPr>
            <a:spLocks noGrp="1"/>
          </p:cNvSpPr>
          <p:nvPr>
            <p:ph type="sldNum" sz="quarter" idx="12"/>
          </p:nvPr>
        </p:nvSpPr>
        <p:spPr/>
        <p:txBody>
          <a:bodyPr/>
          <a:lstStyle/>
          <a:p>
            <a:fld id="{AEAAE2A0-467D-4869-B1AC-DC9CDAC68AA6}" type="slidenum">
              <a:rPr lang="en-GB" smtClean="0"/>
              <a:t>‹#›</a:t>
            </a:fld>
            <a:endParaRPr lang="en-GB"/>
          </a:p>
        </p:txBody>
      </p:sp>
    </p:spTree>
    <p:extLst>
      <p:ext uri="{BB962C8B-B14F-4D97-AF65-F5344CB8AC3E}">
        <p14:creationId xmlns:p14="http://schemas.microsoft.com/office/powerpoint/2010/main" val="1183012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0D92E-8415-468F-A2A2-A931F67489D1}" type="datetime1">
              <a:rPr lang="en-GB" smtClean="0"/>
              <a:t>05/12/2024</a:t>
            </a:fld>
            <a:endParaRPr lang="en-GB"/>
          </a:p>
        </p:txBody>
      </p:sp>
      <p:sp>
        <p:nvSpPr>
          <p:cNvPr id="5" name="Footer Placeholder 4"/>
          <p:cNvSpPr>
            <a:spLocks noGrp="1"/>
          </p:cNvSpPr>
          <p:nvPr>
            <p:ph type="ftr" sz="quarter" idx="11"/>
          </p:nvPr>
        </p:nvSpPr>
        <p:spPr/>
        <p:txBody>
          <a:bodyPr/>
          <a:lstStyle/>
          <a:p>
            <a:r>
              <a:rPr lang="en-GB"/>
              <a:t>02.22</a:t>
            </a:r>
          </a:p>
        </p:txBody>
      </p:sp>
      <p:sp>
        <p:nvSpPr>
          <p:cNvPr id="6" name="Slide Number Placeholder 5"/>
          <p:cNvSpPr>
            <a:spLocks noGrp="1"/>
          </p:cNvSpPr>
          <p:nvPr>
            <p:ph type="sldNum" sz="quarter" idx="12"/>
          </p:nvPr>
        </p:nvSpPr>
        <p:spPr/>
        <p:txBody>
          <a:bodyPr/>
          <a:lstStyle/>
          <a:p>
            <a:fld id="{AEAAE2A0-467D-4869-B1AC-DC9CDAC68AA6}" type="slidenum">
              <a:rPr lang="en-GB" smtClean="0"/>
              <a:t>‹#›</a:t>
            </a:fld>
            <a:endParaRPr lang="en-GB"/>
          </a:p>
        </p:txBody>
      </p:sp>
    </p:spTree>
    <p:extLst>
      <p:ext uri="{BB962C8B-B14F-4D97-AF65-F5344CB8AC3E}">
        <p14:creationId xmlns:p14="http://schemas.microsoft.com/office/powerpoint/2010/main" val="89262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0DB6C-EA09-446F-9CA4-2A5D7F4A45F6}" type="datetime1">
              <a:rPr lang="en-GB" smtClean="0"/>
              <a:t>05/12/2024</a:t>
            </a:fld>
            <a:endParaRPr lang="en-GB"/>
          </a:p>
        </p:txBody>
      </p:sp>
      <p:sp>
        <p:nvSpPr>
          <p:cNvPr id="5" name="Footer Placeholder 4"/>
          <p:cNvSpPr>
            <a:spLocks noGrp="1"/>
          </p:cNvSpPr>
          <p:nvPr>
            <p:ph type="ftr" sz="quarter" idx="11"/>
          </p:nvPr>
        </p:nvSpPr>
        <p:spPr/>
        <p:txBody>
          <a:bodyPr/>
          <a:lstStyle/>
          <a:p>
            <a:r>
              <a:rPr lang="en-GB"/>
              <a:t>02.22</a:t>
            </a:r>
          </a:p>
        </p:txBody>
      </p:sp>
      <p:sp>
        <p:nvSpPr>
          <p:cNvPr id="6" name="Slide Number Placeholder 5"/>
          <p:cNvSpPr>
            <a:spLocks noGrp="1"/>
          </p:cNvSpPr>
          <p:nvPr>
            <p:ph type="sldNum" sz="quarter" idx="12"/>
          </p:nvPr>
        </p:nvSpPr>
        <p:spPr/>
        <p:txBody>
          <a:bodyPr/>
          <a:lstStyle/>
          <a:p>
            <a:fld id="{AEAAE2A0-467D-4869-B1AC-DC9CDAC68AA6}" type="slidenum">
              <a:rPr lang="en-GB" smtClean="0"/>
              <a:t>‹#›</a:t>
            </a:fld>
            <a:endParaRPr lang="en-GB"/>
          </a:p>
        </p:txBody>
      </p:sp>
    </p:spTree>
    <p:extLst>
      <p:ext uri="{BB962C8B-B14F-4D97-AF65-F5344CB8AC3E}">
        <p14:creationId xmlns:p14="http://schemas.microsoft.com/office/powerpoint/2010/main" val="2632820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4B925B-D025-457D-946A-76237FB8D547}" type="datetime1">
              <a:rPr lang="en-GB" smtClean="0"/>
              <a:t>05/12/2024</a:t>
            </a:fld>
            <a:endParaRPr lang="en-GB"/>
          </a:p>
        </p:txBody>
      </p:sp>
      <p:sp>
        <p:nvSpPr>
          <p:cNvPr id="5" name="Footer Placeholder 4"/>
          <p:cNvSpPr>
            <a:spLocks noGrp="1"/>
          </p:cNvSpPr>
          <p:nvPr>
            <p:ph type="ftr" sz="quarter" idx="11"/>
          </p:nvPr>
        </p:nvSpPr>
        <p:spPr/>
        <p:txBody>
          <a:bodyPr/>
          <a:lstStyle/>
          <a:p>
            <a:r>
              <a:rPr lang="en-GB"/>
              <a:t>02.22</a:t>
            </a:r>
          </a:p>
        </p:txBody>
      </p:sp>
      <p:sp>
        <p:nvSpPr>
          <p:cNvPr id="6" name="Slide Number Placeholder 5"/>
          <p:cNvSpPr>
            <a:spLocks noGrp="1"/>
          </p:cNvSpPr>
          <p:nvPr>
            <p:ph type="sldNum" sz="quarter" idx="12"/>
          </p:nvPr>
        </p:nvSpPr>
        <p:spPr/>
        <p:txBody>
          <a:bodyPr/>
          <a:lstStyle/>
          <a:p>
            <a:fld id="{AEAAE2A0-467D-4869-B1AC-DC9CDAC68AA6}" type="slidenum">
              <a:rPr lang="en-GB" smtClean="0"/>
              <a:t>‹#›</a:t>
            </a:fld>
            <a:endParaRPr lang="en-GB"/>
          </a:p>
        </p:txBody>
      </p:sp>
    </p:spTree>
    <p:extLst>
      <p:ext uri="{BB962C8B-B14F-4D97-AF65-F5344CB8AC3E}">
        <p14:creationId xmlns:p14="http://schemas.microsoft.com/office/powerpoint/2010/main" val="1811418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DB3B9E-CCAC-4AF0-A62C-5A2DD64C1C29}" type="datetime1">
              <a:rPr lang="en-GB" smtClean="0"/>
              <a:t>05/12/2024</a:t>
            </a:fld>
            <a:endParaRPr lang="en-GB"/>
          </a:p>
        </p:txBody>
      </p:sp>
      <p:sp>
        <p:nvSpPr>
          <p:cNvPr id="5" name="Footer Placeholder 4"/>
          <p:cNvSpPr>
            <a:spLocks noGrp="1"/>
          </p:cNvSpPr>
          <p:nvPr>
            <p:ph type="ftr" sz="quarter" idx="11"/>
          </p:nvPr>
        </p:nvSpPr>
        <p:spPr/>
        <p:txBody>
          <a:bodyPr/>
          <a:lstStyle/>
          <a:p>
            <a:r>
              <a:rPr lang="en-GB"/>
              <a:t>02.22</a:t>
            </a:r>
          </a:p>
        </p:txBody>
      </p:sp>
      <p:sp>
        <p:nvSpPr>
          <p:cNvPr id="6" name="Slide Number Placeholder 5"/>
          <p:cNvSpPr>
            <a:spLocks noGrp="1"/>
          </p:cNvSpPr>
          <p:nvPr>
            <p:ph type="sldNum" sz="quarter" idx="12"/>
          </p:nvPr>
        </p:nvSpPr>
        <p:spPr/>
        <p:txBody>
          <a:bodyPr/>
          <a:lstStyle/>
          <a:p>
            <a:fld id="{AEAAE2A0-467D-4869-B1AC-DC9CDAC68AA6}" type="slidenum">
              <a:rPr lang="en-GB" smtClean="0"/>
              <a:t>‹#›</a:t>
            </a:fld>
            <a:endParaRPr lang="en-GB"/>
          </a:p>
        </p:txBody>
      </p:sp>
    </p:spTree>
    <p:extLst>
      <p:ext uri="{BB962C8B-B14F-4D97-AF65-F5344CB8AC3E}">
        <p14:creationId xmlns:p14="http://schemas.microsoft.com/office/powerpoint/2010/main" val="90669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17A871-3BD9-4F6A-841E-9534A0458C70}" type="datetime1">
              <a:rPr lang="en-GB" smtClean="0"/>
              <a:t>05/12/2024</a:t>
            </a:fld>
            <a:endParaRPr lang="en-GB"/>
          </a:p>
        </p:txBody>
      </p:sp>
      <p:sp>
        <p:nvSpPr>
          <p:cNvPr id="6" name="Footer Placeholder 5"/>
          <p:cNvSpPr>
            <a:spLocks noGrp="1"/>
          </p:cNvSpPr>
          <p:nvPr>
            <p:ph type="ftr" sz="quarter" idx="11"/>
          </p:nvPr>
        </p:nvSpPr>
        <p:spPr/>
        <p:txBody>
          <a:bodyPr/>
          <a:lstStyle/>
          <a:p>
            <a:r>
              <a:rPr lang="en-GB"/>
              <a:t>02.22</a:t>
            </a:r>
          </a:p>
        </p:txBody>
      </p:sp>
      <p:sp>
        <p:nvSpPr>
          <p:cNvPr id="7" name="Slide Number Placeholder 6"/>
          <p:cNvSpPr>
            <a:spLocks noGrp="1"/>
          </p:cNvSpPr>
          <p:nvPr>
            <p:ph type="sldNum" sz="quarter" idx="12"/>
          </p:nvPr>
        </p:nvSpPr>
        <p:spPr/>
        <p:txBody>
          <a:bodyPr/>
          <a:lstStyle/>
          <a:p>
            <a:fld id="{AEAAE2A0-467D-4869-B1AC-DC9CDAC68AA6}" type="slidenum">
              <a:rPr lang="en-GB" smtClean="0"/>
              <a:t>‹#›</a:t>
            </a:fld>
            <a:endParaRPr lang="en-GB"/>
          </a:p>
        </p:txBody>
      </p:sp>
    </p:spTree>
    <p:extLst>
      <p:ext uri="{BB962C8B-B14F-4D97-AF65-F5344CB8AC3E}">
        <p14:creationId xmlns:p14="http://schemas.microsoft.com/office/powerpoint/2010/main" val="1287955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39789" y="5937956"/>
            <a:ext cx="5157787" cy="87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1" y="5937956"/>
            <a:ext cx="5183188" cy="8733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07457B-13A0-426A-9551-8A4E1FB6D1B3}" type="datetime1">
              <a:rPr lang="en-GB" smtClean="0"/>
              <a:t>05/12/2024</a:t>
            </a:fld>
            <a:endParaRPr lang="en-GB"/>
          </a:p>
        </p:txBody>
      </p:sp>
      <p:sp>
        <p:nvSpPr>
          <p:cNvPr id="8" name="Footer Placeholder 7"/>
          <p:cNvSpPr>
            <a:spLocks noGrp="1"/>
          </p:cNvSpPr>
          <p:nvPr>
            <p:ph type="ftr" sz="quarter" idx="11"/>
          </p:nvPr>
        </p:nvSpPr>
        <p:spPr/>
        <p:txBody>
          <a:bodyPr/>
          <a:lstStyle/>
          <a:p>
            <a:r>
              <a:rPr lang="en-GB"/>
              <a:t>02.22</a:t>
            </a:r>
          </a:p>
        </p:txBody>
      </p:sp>
      <p:sp>
        <p:nvSpPr>
          <p:cNvPr id="9" name="Slide Number Placeholder 8"/>
          <p:cNvSpPr>
            <a:spLocks noGrp="1"/>
          </p:cNvSpPr>
          <p:nvPr>
            <p:ph type="sldNum" sz="quarter" idx="12"/>
          </p:nvPr>
        </p:nvSpPr>
        <p:spPr/>
        <p:txBody>
          <a:bodyPr/>
          <a:lstStyle/>
          <a:p>
            <a:fld id="{AEAAE2A0-467D-4869-B1AC-DC9CDAC68AA6}" type="slidenum">
              <a:rPr lang="en-GB" smtClean="0"/>
              <a:t>‹#›</a:t>
            </a:fld>
            <a:endParaRPr lang="en-GB"/>
          </a:p>
        </p:txBody>
      </p:sp>
    </p:spTree>
    <p:extLst>
      <p:ext uri="{BB962C8B-B14F-4D97-AF65-F5344CB8AC3E}">
        <p14:creationId xmlns:p14="http://schemas.microsoft.com/office/powerpoint/2010/main" val="40572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4044DB-BC3D-4ADD-8E08-2CAE4E3A96E4}" type="datetime1">
              <a:rPr lang="en-GB" smtClean="0"/>
              <a:t>05/12/2024</a:t>
            </a:fld>
            <a:endParaRPr lang="en-GB"/>
          </a:p>
        </p:txBody>
      </p:sp>
      <p:sp>
        <p:nvSpPr>
          <p:cNvPr id="4" name="Footer Placeholder 3"/>
          <p:cNvSpPr>
            <a:spLocks noGrp="1"/>
          </p:cNvSpPr>
          <p:nvPr>
            <p:ph type="ftr" sz="quarter" idx="11"/>
          </p:nvPr>
        </p:nvSpPr>
        <p:spPr/>
        <p:txBody>
          <a:bodyPr/>
          <a:lstStyle/>
          <a:p>
            <a:r>
              <a:rPr lang="en-GB"/>
              <a:t>02.22</a:t>
            </a:r>
          </a:p>
        </p:txBody>
      </p:sp>
      <p:sp>
        <p:nvSpPr>
          <p:cNvPr id="5" name="Slide Number Placeholder 4"/>
          <p:cNvSpPr>
            <a:spLocks noGrp="1"/>
          </p:cNvSpPr>
          <p:nvPr>
            <p:ph type="sldNum" sz="quarter" idx="12"/>
          </p:nvPr>
        </p:nvSpPr>
        <p:spPr/>
        <p:txBody>
          <a:bodyPr/>
          <a:lstStyle/>
          <a:p>
            <a:fld id="{AEAAE2A0-467D-4869-B1AC-DC9CDAC68AA6}" type="slidenum">
              <a:rPr lang="en-GB" smtClean="0"/>
              <a:t>‹#›</a:t>
            </a:fld>
            <a:endParaRPr lang="en-GB"/>
          </a:p>
        </p:txBody>
      </p:sp>
    </p:spTree>
    <p:extLst>
      <p:ext uri="{BB962C8B-B14F-4D97-AF65-F5344CB8AC3E}">
        <p14:creationId xmlns:p14="http://schemas.microsoft.com/office/powerpoint/2010/main" val="1268985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90DBB-0367-4860-8613-72A15261EC43}" type="datetime1">
              <a:rPr lang="en-GB" smtClean="0"/>
              <a:t>05/12/2024</a:t>
            </a:fld>
            <a:endParaRPr lang="en-GB"/>
          </a:p>
        </p:txBody>
      </p:sp>
      <p:sp>
        <p:nvSpPr>
          <p:cNvPr id="3" name="Footer Placeholder 2"/>
          <p:cNvSpPr>
            <a:spLocks noGrp="1"/>
          </p:cNvSpPr>
          <p:nvPr>
            <p:ph type="ftr" sz="quarter" idx="11"/>
          </p:nvPr>
        </p:nvSpPr>
        <p:spPr/>
        <p:txBody>
          <a:bodyPr/>
          <a:lstStyle/>
          <a:p>
            <a:r>
              <a:rPr lang="en-GB"/>
              <a:t>02.22</a:t>
            </a:r>
          </a:p>
        </p:txBody>
      </p:sp>
      <p:sp>
        <p:nvSpPr>
          <p:cNvPr id="4" name="Slide Number Placeholder 3"/>
          <p:cNvSpPr>
            <a:spLocks noGrp="1"/>
          </p:cNvSpPr>
          <p:nvPr>
            <p:ph type="sldNum" sz="quarter" idx="12"/>
          </p:nvPr>
        </p:nvSpPr>
        <p:spPr/>
        <p:txBody>
          <a:bodyPr/>
          <a:lstStyle/>
          <a:p>
            <a:fld id="{AEAAE2A0-467D-4869-B1AC-DC9CDAC68AA6}" type="slidenum">
              <a:rPr lang="en-GB" smtClean="0"/>
              <a:t>‹#›</a:t>
            </a:fld>
            <a:endParaRPr lang="en-GB"/>
          </a:p>
        </p:txBody>
      </p:sp>
    </p:spTree>
    <p:extLst>
      <p:ext uri="{BB962C8B-B14F-4D97-AF65-F5344CB8AC3E}">
        <p14:creationId xmlns:p14="http://schemas.microsoft.com/office/powerpoint/2010/main" val="465024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EA7B56D4-EC24-48F9-AB5F-047EC6443061}" type="datetime1">
              <a:rPr lang="en-GB" smtClean="0"/>
              <a:t>05/12/2024</a:t>
            </a:fld>
            <a:endParaRPr lang="en-GB"/>
          </a:p>
        </p:txBody>
      </p:sp>
      <p:sp>
        <p:nvSpPr>
          <p:cNvPr id="6" name="Footer Placeholder 5"/>
          <p:cNvSpPr>
            <a:spLocks noGrp="1"/>
          </p:cNvSpPr>
          <p:nvPr>
            <p:ph type="ftr" sz="quarter" idx="11"/>
          </p:nvPr>
        </p:nvSpPr>
        <p:spPr/>
        <p:txBody>
          <a:bodyPr/>
          <a:lstStyle/>
          <a:p>
            <a:r>
              <a:rPr lang="en-GB"/>
              <a:t>02.22</a:t>
            </a:r>
          </a:p>
        </p:txBody>
      </p:sp>
      <p:sp>
        <p:nvSpPr>
          <p:cNvPr id="7" name="Slide Number Placeholder 6"/>
          <p:cNvSpPr>
            <a:spLocks noGrp="1"/>
          </p:cNvSpPr>
          <p:nvPr>
            <p:ph type="sldNum" sz="quarter" idx="12"/>
          </p:nvPr>
        </p:nvSpPr>
        <p:spPr/>
        <p:txBody>
          <a:bodyPr/>
          <a:lstStyle/>
          <a:p>
            <a:fld id="{AEAAE2A0-467D-4869-B1AC-DC9CDAC68AA6}" type="slidenum">
              <a:rPr lang="en-GB" smtClean="0"/>
              <a:t>‹#›</a:t>
            </a:fld>
            <a:endParaRPr lang="en-GB"/>
          </a:p>
        </p:txBody>
      </p:sp>
    </p:spTree>
    <p:extLst>
      <p:ext uri="{BB962C8B-B14F-4D97-AF65-F5344CB8AC3E}">
        <p14:creationId xmlns:p14="http://schemas.microsoft.com/office/powerpoint/2010/main" val="290973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F0060E67-E7A7-4994-8A85-06910FA0F256}" type="datetime1">
              <a:rPr lang="en-GB" smtClean="0"/>
              <a:t>05/12/2024</a:t>
            </a:fld>
            <a:endParaRPr lang="en-GB"/>
          </a:p>
        </p:txBody>
      </p:sp>
      <p:sp>
        <p:nvSpPr>
          <p:cNvPr id="6" name="Footer Placeholder 5"/>
          <p:cNvSpPr>
            <a:spLocks noGrp="1"/>
          </p:cNvSpPr>
          <p:nvPr>
            <p:ph type="ftr" sz="quarter" idx="11"/>
          </p:nvPr>
        </p:nvSpPr>
        <p:spPr/>
        <p:txBody>
          <a:bodyPr/>
          <a:lstStyle/>
          <a:p>
            <a:r>
              <a:rPr lang="en-GB"/>
              <a:t>02.22</a:t>
            </a:r>
          </a:p>
        </p:txBody>
      </p:sp>
      <p:sp>
        <p:nvSpPr>
          <p:cNvPr id="7" name="Slide Number Placeholder 6"/>
          <p:cNvSpPr>
            <a:spLocks noGrp="1"/>
          </p:cNvSpPr>
          <p:nvPr>
            <p:ph type="sldNum" sz="quarter" idx="12"/>
          </p:nvPr>
        </p:nvSpPr>
        <p:spPr/>
        <p:txBody>
          <a:bodyPr/>
          <a:lstStyle/>
          <a:p>
            <a:fld id="{AEAAE2A0-467D-4869-B1AC-DC9CDAC68AA6}" type="slidenum">
              <a:rPr lang="en-GB" smtClean="0"/>
              <a:t>‹#›</a:t>
            </a:fld>
            <a:endParaRPr lang="en-GB"/>
          </a:p>
        </p:txBody>
      </p:sp>
    </p:spTree>
    <p:extLst>
      <p:ext uri="{BB962C8B-B14F-4D97-AF65-F5344CB8AC3E}">
        <p14:creationId xmlns:p14="http://schemas.microsoft.com/office/powerpoint/2010/main" val="189112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ABF46839-7831-463B-A14C-DC8A7C99BA96}" type="datetime1">
              <a:rPr lang="en-GB" smtClean="0"/>
              <a:t>05/12/2024</a:t>
            </a:fld>
            <a:endParaRPr lang="en-GB"/>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a:t>02.22</a:t>
            </a:r>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AEAAE2A0-467D-4869-B1AC-DC9CDAC68AA6}" type="slidenum">
              <a:rPr lang="en-GB" smtClean="0"/>
              <a:t>‹#›</a:t>
            </a:fld>
            <a:endParaRPr lang="en-GB"/>
          </a:p>
        </p:txBody>
      </p:sp>
    </p:spTree>
    <p:extLst>
      <p:ext uri="{BB962C8B-B14F-4D97-AF65-F5344CB8AC3E}">
        <p14:creationId xmlns:p14="http://schemas.microsoft.com/office/powerpoint/2010/main" val="3890174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jpg"/><Relationship Id="rId3" Type="http://schemas.openxmlformats.org/officeDocument/2006/relationships/image" Target="../media/image1.png"/><Relationship Id="rId7" Type="http://schemas.openxmlformats.org/officeDocument/2006/relationships/chart" Target="../charts/chart1.xml"/><Relationship Id="rId12" Type="http://schemas.openxmlformats.org/officeDocument/2006/relationships/image" Target="../media/image9.jpg"/><Relationship Id="rId17" Type="http://schemas.openxmlformats.org/officeDocument/2006/relationships/chart" Target="../charts/chart2.xml"/><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jpg"/><Relationship Id="rId5" Type="http://schemas.openxmlformats.org/officeDocument/2006/relationships/image" Target="../media/image3.jpg"/><Relationship Id="rId15" Type="http://schemas.openxmlformats.org/officeDocument/2006/relationships/image" Target="../media/image12.png"/><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6.jpg"/><Relationship Id="rId1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58CCE63D-40A7-5E57-8672-1BFD690565DE}"/>
              </a:ext>
            </a:extLst>
          </p:cNvPr>
          <p:cNvCxnSpPr>
            <a:cxnSpLocks/>
          </p:cNvCxnSpPr>
          <p:nvPr/>
        </p:nvCxnSpPr>
        <p:spPr>
          <a:xfrm>
            <a:off x="4383811" y="2943922"/>
            <a:ext cx="0" cy="12637391"/>
          </a:xfrm>
          <a:prstGeom prst="line">
            <a:avLst/>
          </a:prstGeom>
          <a:ln>
            <a:solidFill>
              <a:srgbClr val="0A465A"/>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236BC3B-39DA-49A0-FC14-8255D09B1A14}"/>
              </a:ext>
            </a:extLst>
          </p:cNvPr>
          <p:cNvSpPr txBox="1"/>
          <p:nvPr/>
        </p:nvSpPr>
        <p:spPr>
          <a:xfrm>
            <a:off x="4662623" y="2658945"/>
            <a:ext cx="7009681" cy="2923877"/>
          </a:xfrm>
          <a:prstGeom prst="rect">
            <a:avLst/>
          </a:prstGeom>
          <a:noFill/>
        </p:spPr>
        <p:txBody>
          <a:bodyPr wrap="square" rtlCol="0">
            <a:spAutoFit/>
          </a:bodyPr>
          <a:lstStyle/>
          <a:p>
            <a:r>
              <a:rPr lang="en-US" sz="2200" b="1" dirty="0">
                <a:solidFill>
                  <a:srgbClr val="0A465A"/>
                </a:solidFill>
              </a:rPr>
              <a:t>Investment Objective</a:t>
            </a:r>
          </a:p>
          <a:p>
            <a:endParaRPr lang="en-US" sz="1400" b="0" dirty="0">
              <a:solidFill>
                <a:srgbClr val="222222"/>
              </a:solidFill>
              <a:effectLst/>
            </a:endParaRPr>
          </a:p>
          <a:p>
            <a:r>
              <a:rPr lang="en-US" sz="1400" b="0" dirty="0">
                <a:solidFill>
                  <a:srgbClr val="222222"/>
                </a:solidFill>
                <a:effectLst/>
              </a:rPr>
              <a:t>The Passive Highly Defensive Portfolio invests in a globally diversified range of assets of which at least 90% are passive index-tracking bond or money market funds to minimise overall costs. It is aimed at investors who are seeking a defensive portfolio of diversified investments. </a:t>
            </a:r>
          </a:p>
          <a:p>
            <a:endParaRPr lang="en-US" sz="1400" dirty="0">
              <a:solidFill>
                <a:srgbClr val="222222"/>
              </a:solidFill>
            </a:endParaRPr>
          </a:p>
          <a:p>
            <a:r>
              <a:rPr lang="en-US" sz="1400" b="0" dirty="0">
                <a:solidFill>
                  <a:srgbClr val="222222"/>
                </a:solidFill>
                <a:effectLst/>
              </a:rPr>
              <a:t>There is no equity element in this portfolio.</a:t>
            </a:r>
          </a:p>
          <a:p>
            <a:endParaRPr lang="en-US" sz="1400" dirty="0">
              <a:solidFill>
                <a:srgbClr val="222222"/>
              </a:solidFill>
            </a:endParaRPr>
          </a:p>
          <a:p>
            <a:r>
              <a:rPr lang="en-US" sz="1400" b="0" dirty="0">
                <a:solidFill>
                  <a:srgbClr val="222222"/>
                </a:solidFill>
                <a:effectLst/>
              </a:rPr>
              <a:t>The chosen funds can invest in international fixed income securities, money markets and cash.</a:t>
            </a:r>
          </a:p>
          <a:p>
            <a:endParaRPr lang="en-US" sz="1400" dirty="0">
              <a:solidFill>
                <a:srgbClr val="222222"/>
              </a:solidFill>
            </a:endParaRPr>
          </a:p>
          <a:p>
            <a:r>
              <a:rPr lang="en-US" sz="1400" b="0" dirty="0">
                <a:solidFill>
                  <a:srgbClr val="222222"/>
                </a:solidFill>
                <a:effectLst/>
              </a:rPr>
              <a:t>The Passive Highly Defensive Portfolio is benchmarked against the Royal London Short Term Money Market fund.</a:t>
            </a:r>
          </a:p>
          <a:p>
            <a:endParaRPr lang="en-US" sz="800" b="1" dirty="0">
              <a:latin typeface="Raleway" pitchFamily="2" charset="0"/>
            </a:endParaRPr>
          </a:p>
        </p:txBody>
      </p:sp>
      <p:cxnSp>
        <p:nvCxnSpPr>
          <p:cNvPr id="40" name="Straight Connector 39">
            <a:extLst>
              <a:ext uri="{FF2B5EF4-FFF2-40B4-BE49-F238E27FC236}">
                <a16:creationId xmlns:a16="http://schemas.microsoft.com/office/drawing/2014/main" id="{1B0B0195-9A13-D715-F934-1813557880E0}"/>
              </a:ext>
            </a:extLst>
          </p:cNvPr>
          <p:cNvCxnSpPr>
            <a:cxnSpLocks/>
          </p:cNvCxnSpPr>
          <p:nvPr/>
        </p:nvCxnSpPr>
        <p:spPr>
          <a:xfrm>
            <a:off x="4757495" y="5959162"/>
            <a:ext cx="6914816" cy="0"/>
          </a:xfrm>
          <a:prstGeom prst="line">
            <a:avLst/>
          </a:prstGeom>
          <a:ln>
            <a:solidFill>
              <a:srgbClr val="0A465A"/>
            </a:solidFill>
          </a:ln>
        </p:spPr>
        <p:style>
          <a:lnRef idx="1">
            <a:schemeClr val="accent1"/>
          </a:lnRef>
          <a:fillRef idx="0">
            <a:schemeClr val="accent1"/>
          </a:fillRef>
          <a:effectRef idx="0">
            <a:schemeClr val="accent1"/>
          </a:effectRef>
          <a:fontRef idx="minor">
            <a:schemeClr val="tx1"/>
          </a:fontRef>
        </p:style>
      </p:cxnSp>
      <p:sp>
        <p:nvSpPr>
          <p:cNvPr id="54" name="Footer Placeholder 6">
            <a:extLst>
              <a:ext uri="{FF2B5EF4-FFF2-40B4-BE49-F238E27FC236}">
                <a16:creationId xmlns:a16="http://schemas.microsoft.com/office/drawing/2014/main" id="{F92F3CFE-9CDF-62C7-DC76-D086DCAAA601}"/>
              </a:ext>
            </a:extLst>
          </p:cNvPr>
          <p:cNvSpPr txBox="1">
            <a:spLocks/>
          </p:cNvSpPr>
          <p:nvPr/>
        </p:nvSpPr>
        <p:spPr>
          <a:xfrm>
            <a:off x="46126" y="15600494"/>
            <a:ext cx="3557696" cy="658685"/>
          </a:xfrm>
          <a:prstGeom prst="rect">
            <a:avLst/>
          </a:prstGeom>
        </p:spPr>
        <p:txBody>
          <a:bodyPr vert="horz" lIns="150055" tIns="75028" rIns="150055" bIns="75028"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80" dirty="0">
                <a:solidFill>
                  <a:srgbClr val="0A465A"/>
                </a:solidFill>
                <a:latin typeface="Raleway" panose="020B0003030101060003" pitchFamily="34" charset="0"/>
              </a:rPr>
              <a:t>Visit us at </a:t>
            </a:r>
            <a:r>
              <a:rPr lang="en-GB" sz="1280" b="1" dirty="0">
                <a:solidFill>
                  <a:srgbClr val="0A465A"/>
                </a:solidFill>
                <a:latin typeface="Raleway" panose="020B0003030101060003" pitchFamily="34" charset="0"/>
              </a:rPr>
              <a:t>www.crossingpoint.co.uk</a:t>
            </a:r>
            <a:endParaRPr lang="en-GB" sz="1280" dirty="0">
              <a:solidFill>
                <a:srgbClr val="0A465A"/>
              </a:solidFill>
              <a:latin typeface="Raleway" panose="020B0003030101060003" pitchFamily="34" charset="0"/>
            </a:endParaRPr>
          </a:p>
        </p:txBody>
      </p:sp>
      <p:sp>
        <p:nvSpPr>
          <p:cNvPr id="55" name="TextBox 54">
            <a:extLst>
              <a:ext uri="{FF2B5EF4-FFF2-40B4-BE49-F238E27FC236}">
                <a16:creationId xmlns:a16="http://schemas.microsoft.com/office/drawing/2014/main" id="{CE467307-ADFE-0512-367A-D0DA3693788E}"/>
              </a:ext>
            </a:extLst>
          </p:cNvPr>
          <p:cNvSpPr txBox="1"/>
          <p:nvPr/>
        </p:nvSpPr>
        <p:spPr>
          <a:xfrm>
            <a:off x="7151080" y="15785183"/>
            <a:ext cx="4921174" cy="289309"/>
          </a:xfrm>
          <a:prstGeom prst="rect">
            <a:avLst/>
          </a:prstGeom>
          <a:noFill/>
        </p:spPr>
        <p:txBody>
          <a:bodyPr wrap="square" rtlCol="0">
            <a:spAutoFit/>
          </a:bodyPr>
          <a:lstStyle/>
          <a:p>
            <a:r>
              <a:rPr lang="en-GB" sz="1280" dirty="0">
                <a:solidFill>
                  <a:srgbClr val="0A465A"/>
                </a:solidFill>
                <a:latin typeface="Raleway" panose="020B0003030101060003" pitchFamily="34" charset="0"/>
              </a:rPr>
              <a:t>Please call </a:t>
            </a:r>
            <a:r>
              <a:rPr lang="en-GB" sz="1280" b="1" dirty="0">
                <a:solidFill>
                  <a:srgbClr val="0A465A"/>
                </a:solidFill>
                <a:latin typeface="Raleway" panose="020B0003030101060003" pitchFamily="34" charset="0"/>
              </a:rPr>
              <a:t>01792 278 115 </a:t>
            </a:r>
            <a:r>
              <a:rPr lang="en-GB" sz="1280" dirty="0">
                <a:solidFill>
                  <a:srgbClr val="0A465A"/>
                </a:solidFill>
                <a:latin typeface="Raleway" panose="020B0003030101060003" pitchFamily="34" charset="0"/>
              </a:rPr>
              <a:t>or mail </a:t>
            </a:r>
            <a:r>
              <a:rPr lang="en-GB" sz="1280" b="1" dirty="0">
                <a:solidFill>
                  <a:srgbClr val="0A465A"/>
                </a:solidFill>
                <a:latin typeface="Raleway" panose="020B0003030101060003" pitchFamily="34" charset="0"/>
              </a:rPr>
              <a:t>mail@crossingpoint.co.uk</a:t>
            </a:r>
            <a:r>
              <a:rPr lang="en-GB" sz="1280" dirty="0">
                <a:solidFill>
                  <a:srgbClr val="0A465A"/>
                </a:solidFill>
                <a:latin typeface="Raleway" panose="020B0003030101060003" pitchFamily="34" charset="0"/>
              </a:rPr>
              <a:t> </a:t>
            </a:r>
          </a:p>
        </p:txBody>
      </p:sp>
      <p:sp>
        <p:nvSpPr>
          <p:cNvPr id="13" name="TextBox 12">
            <a:extLst>
              <a:ext uri="{FF2B5EF4-FFF2-40B4-BE49-F238E27FC236}">
                <a16:creationId xmlns:a16="http://schemas.microsoft.com/office/drawing/2014/main" id="{326923E9-9BC4-A1F3-36DD-8E340345F353}"/>
              </a:ext>
            </a:extLst>
          </p:cNvPr>
          <p:cNvSpPr txBox="1"/>
          <p:nvPr/>
        </p:nvSpPr>
        <p:spPr>
          <a:xfrm>
            <a:off x="6092956" y="1791632"/>
            <a:ext cx="2809492" cy="523220"/>
          </a:xfrm>
          <a:prstGeom prst="rect">
            <a:avLst/>
          </a:prstGeom>
          <a:noFill/>
        </p:spPr>
        <p:txBody>
          <a:bodyPr wrap="square" rtlCol="0">
            <a:spAutoFit/>
          </a:bodyPr>
          <a:lstStyle/>
          <a:p>
            <a:r>
              <a:rPr lang="en-US" sz="2800" dirty="0">
                <a:solidFill>
                  <a:srgbClr val="0A465A"/>
                </a:solidFill>
                <a:latin typeface="Calibiri"/>
              </a:rPr>
              <a:t>31 Oct 2024</a:t>
            </a:r>
            <a:endParaRPr lang="en-GB" sz="2800" dirty="0">
              <a:solidFill>
                <a:srgbClr val="0A465A"/>
              </a:solidFill>
              <a:latin typeface="Calibiri"/>
            </a:endParaRPr>
          </a:p>
        </p:txBody>
      </p:sp>
      <p:sp>
        <p:nvSpPr>
          <p:cNvPr id="16" name="TextBox 15">
            <a:extLst>
              <a:ext uri="{FF2B5EF4-FFF2-40B4-BE49-F238E27FC236}">
                <a16:creationId xmlns:a16="http://schemas.microsoft.com/office/drawing/2014/main" id="{30FFA8F3-A832-6D86-681E-90EFA0F23D47}"/>
              </a:ext>
            </a:extLst>
          </p:cNvPr>
          <p:cNvSpPr txBox="1"/>
          <p:nvPr/>
        </p:nvSpPr>
        <p:spPr>
          <a:xfrm>
            <a:off x="672502" y="2658945"/>
            <a:ext cx="3337626" cy="8956298"/>
          </a:xfrm>
          <a:prstGeom prst="rect">
            <a:avLst/>
          </a:prstGeom>
          <a:noFill/>
        </p:spPr>
        <p:txBody>
          <a:bodyPr wrap="square" rtlCol="0">
            <a:spAutoFit/>
          </a:bodyPr>
          <a:lstStyle/>
          <a:p>
            <a:r>
              <a:rPr lang="en-US" b="1" dirty="0">
                <a:solidFill>
                  <a:srgbClr val="0A465A"/>
                </a:solidFill>
              </a:rPr>
              <a:t>Strategy Name</a:t>
            </a:r>
          </a:p>
          <a:p>
            <a:r>
              <a:rPr lang="en-US" dirty="0"/>
              <a:t>Passive Highly Defensive</a:t>
            </a:r>
          </a:p>
          <a:p>
            <a:endParaRPr lang="en-US" b="1" dirty="0">
              <a:solidFill>
                <a:srgbClr val="0A465A"/>
              </a:solidFill>
            </a:endParaRPr>
          </a:p>
          <a:p>
            <a:r>
              <a:rPr lang="en-US" b="1" dirty="0">
                <a:solidFill>
                  <a:srgbClr val="0A465A"/>
                </a:solidFill>
              </a:rPr>
              <a:t>Inception date</a:t>
            </a:r>
          </a:p>
          <a:p>
            <a:r>
              <a:rPr lang="en-US" dirty="0"/>
              <a:t>01/07/2023</a:t>
            </a:r>
          </a:p>
          <a:p>
            <a:endParaRPr lang="en-US" b="1" dirty="0">
              <a:solidFill>
                <a:srgbClr val="0A465A"/>
              </a:solidFill>
            </a:endParaRPr>
          </a:p>
          <a:p>
            <a:r>
              <a:rPr lang="en-US" b="1" dirty="0">
                <a:solidFill>
                  <a:srgbClr val="0A465A"/>
                </a:solidFill>
              </a:rPr>
              <a:t>Wrappers</a:t>
            </a:r>
          </a:p>
          <a:p>
            <a:r>
              <a:rPr lang="en-US" dirty="0"/>
              <a:t>GIA, ISA &amp; SIPP</a:t>
            </a:r>
          </a:p>
          <a:p>
            <a:endParaRPr lang="en-US" dirty="0"/>
          </a:p>
          <a:p>
            <a:r>
              <a:rPr lang="en-US" b="1" dirty="0">
                <a:solidFill>
                  <a:srgbClr val="0A465A"/>
                </a:solidFill>
              </a:rPr>
              <a:t>On or Off Platform</a:t>
            </a:r>
          </a:p>
          <a:p>
            <a:r>
              <a:rPr lang="en-US" dirty="0"/>
              <a:t>On</a:t>
            </a:r>
          </a:p>
          <a:p>
            <a:endParaRPr lang="en-US" b="1" dirty="0">
              <a:solidFill>
                <a:srgbClr val="0A465A"/>
              </a:solidFill>
            </a:endParaRPr>
          </a:p>
          <a:p>
            <a:r>
              <a:rPr lang="en-US" b="1" dirty="0">
                <a:solidFill>
                  <a:srgbClr val="0A465A"/>
                </a:solidFill>
              </a:rPr>
              <a:t>Base Currency</a:t>
            </a:r>
          </a:p>
          <a:p>
            <a:r>
              <a:rPr lang="en-US" dirty="0"/>
              <a:t>GBP</a:t>
            </a:r>
          </a:p>
          <a:p>
            <a:endParaRPr lang="en-US" dirty="0"/>
          </a:p>
          <a:p>
            <a:r>
              <a:rPr lang="en-US" b="1" dirty="0">
                <a:solidFill>
                  <a:srgbClr val="0A465A"/>
                </a:solidFill>
              </a:rPr>
              <a:t>VAT on Fees</a:t>
            </a:r>
          </a:p>
          <a:p>
            <a:r>
              <a:rPr lang="en-US" dirty="0"/>
              <a:t>No</a:t>
            </a:r>
          </a:p>
          <a:p>
            <a:endParaRPr lang="en-US" b="1" dirty="0">
              <a:solidFill>
                <a:srgbClr val="0A465A"/>
              </a:solidFill>
            </a:endParaRPr>
          </a:p>
          <a:p>
            <a:r>
              <a:rPr lang="en-US" b="1" dirty="0">
                <a:solidFill>
                  <a:srgbClr val="0A465A"/>
                </a:solidFill>
              </a:rPr>
              <a:t>Management Fee</a:t>
            </a:r>
          </a:p>
          <a:p>
            <a:r>
              <a:rPr lang="en-US" dirty="0"/>
              <a:t>0.15%</a:t>
            </a:r>
          </a:p>
          <a:p>
            <a:endParaRPr lang="en-US" b="1" dirty="0">
              <a:solidFill>
                <a:srgbClr val="0A465A"/>
              </a:solidFill>
            </a:endParaRPr>
          </a:p>
          <a:p>
            <a:r>
              <a:rPr lang="en-US" b="1" dirty="0">
                <a:solidFill>
                  <a:srgbClr val="0A465A"/>
                </a:solidFill>
              </a:rPr>
              <a:t>OCF of funds</a:t>
            </a:r>
          </a:p>
          <a:p>
            <a:r>
              <a:rPr lang="en-US" dirty="0"/>
              <a:t>0.13%</a:t>
            </a:r>
          </a:p>
          <a:p>
            <a:endParaRPr lang="en-US" b="1" dirty="0">
              <a:solidFill>
                <a:srgbClr val="0A465A"/>
              </a:solidFill>
            </a:endParaRPr>
          </a:p>
          <a:p>
            <a:r>
              <a:rPr lang="en-US" b="1" dirty="0">
                <a:solidFill>
                  <a:srgbClr val="0A465A"/>
                </a:solidFill>
              </a:rPr>
              <a:t>Transaction Cost of Funds</a:t>
            </a:r>
          </a:p>
          <a:p>
            <a:r>
              <a:rPr lang="en-US" dirty="0"/>
              <a:t>0.05%</a:t>
            </a:r>
          </a:p>
          <a:p>
            <a:endParaRPr lang="en-US" dirty="0">
              <a:solidFill>
                <a:srgbClr val="0A465A"/>
              </a:solidFill>
              <a:latin typeface="Raleway" pitchFamily="2" charset="0"/>
            </a:endParaRPr>
          </a:p>
          <a:p>
            <a:endParaRPr lang="en-US" b="1" dirty="0">
              <a:solidFill>
                <a:srgbClr val="0A465A"/>
              </a:solidFill>
            </a:endParaRPr>
          </a:p>
          <a:p>
            <a:r>
              <a:rPr lang="en-US" b="1" dirty="0">
                <a:solidFill>
                  <a:srgbClr val="0A465A"/>
                </a:solidFill>
              </a:rPr>
              <a:t>Management Team</a:t>
            </a:r>
          </a:p>
          <a:p>
            <a:endParaRPr lang="en-US" dirty="0">
              <a:solidFill>
                <a:srgbClr val="0A465A"/>
              </a:solidFill>
            </a:endParaRPr>
          </a:p>
          <a:p>
            <a:endParaRPr lang="en-US" dirty="0"/>
          </a:p>
        </p:txBody>
      </p:sp>
      <p:sp>
        <p:nvSpPr>
          <p:cNvPr id="17" name="TextBox 16">
            <a:extLst>
              <a:ext uri="{FF2B5EF4-FFF2-40B4-BE49-F238E27FC236}">
                <a16:creationId xmlns:a16="http://schemas.microsoft.com/office/drawing/2014/main" id="{7205A946-3438-401D-864A-16C0AC9831D2}"/>
              </a:ext>
            </a:extLst>
          </p:cNvPr>
          <p:cNvSpPr txBox="1"/>
          <p:nvPr/>
        </p:nvSpPr>
        <p:spPr>
          <a:xfrm>
            <a:off x="4662623" y="6055257"/>
            <a:ext cx="3462551" cy="430887"/>
          </a:xfrm>
          <a:prstGeom prst="rect">
            <a:avLst/>
          </a:prstGeom>
          <a:noFill/>
        </p:spPr>
        <p:txBody>
          <a:bodyPr wrap="none" rtlCol="0">
            <a:spAutoFit/>
          </a:bodyPr>
          <a:lstStyle/>
          <a:p>
            <a:r>
              <a:rPr lang="en-US" sz="2200" b="1" dirty="0">
                <a:solidFill>
                  <a:srgbClr val="0A465A"/>
                </a:solidFill>
                <a:latin typeface="Calibiri"/>
              </a:rPr>
              <a:t>Asset Allocation Breakdown</a:t>
            </a:r>
            <a:endParaRPr lang="en-GB" sz="2200" b="1" dirty="0">
              <a:solidFill>
                <a:srgbClr val="0A465A"/>
              </a:solidFill>
              <a:latin typeface="Calibiri"/>
            </a:endParaRPr>
          </a:p>
        </p:txBody>
      </p:sp>
      <p:cxnSp>
        <p:nvCxnSpPr>
          <p:cNvPr id="21" name="Straight Connector 20">
            <a:extLst>
              <a:ext uri="{FF2B5EF4-FFF2-40B4-BE49-F238E27FC236}">
                <a16:creationId xmlns:a16="http://schemas.microsoft.com/office/drawing/2014/main" id="{551DE179-0D6D-9477-4BAB-77BE88D1E060}"/>
              </a:ext>
            </a:extLst>
          </p:cNvPr>
          <p:cNvCxnSpPr>
            <a:cxnSpLocks/>
          </p:cNvCxnSpPr>
          <p:nvPr/>
        </p:nvCxnSpPr>
        <p:spPr>
          <a:xfrm>
            <a:off x="4757495" y="10781215"/>
            <a:ext cx="6914816" cy="0"/>
          </a:xfrm>
          <a:prstGeom prst="line">
            <a:avLst/>
          </a:prstGeom>
          <a:ln>
            <a:solidFill>
              <a:srgbClr val="0A465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ABE01FC-E7DC-9789-AC10-9159BCAD9FE8}"/>
              </a:ext>
            </a:extLst>
          </p:cNvPr>
          <p:cNvSpPr txBox="1"/>
          <p:nvPr/>
        </p:nvSpPr>
        <p:spPr>
          <a:xfrm>
            <a:off x="4662622" y="10986528"/>
            <a:ext cx="2569678" cy="430887"/>
          </a:xfrm>
          <a:prstGeom prst="rect">
            <a:avLst/>
          </a:prstGeom>
          <a:noFill/>
        </p:spPr>
        <p:txBody>
          <a:bodyPr wrap="none" rtlCol="0">
            <a:spAutoFit/>
          </a:bodyPr>
          <a:lstStyle/>
          <a:p>
            <a:r>
              <a:rPr lang="en-US" sz="2200" b="1" dirty="0">
                <a:solidFill>
                  <a:srgbClr val="0A465A"/>
                </a:solidFill>
              </a:rPr>
              <a:t>Platform Availability</a:t>
            </a:r>
            <a:endParaRPr lang="en-GB" sz="2200" b="1" dirty="0">
              <a:solidFill>
                <a:srgbClr val="0A465A"/>
              </a:solidFill>
            </a:endParaRPr>
          </a:p>
        </p:txBody>
      </p:sp>
      <p:sp>
        <p:nvSpPr>
          <p:cNvPr id="10" name="TextBox 9">
            <a:extLst>
              <a:ext uri="{FF2B5EF4-FFF2-40B4-BE49-F238E27FC236}">
                <a16:creationId xmlns:a16="http://schemas.microsoft.com/office/drawing/2014/main" id="{C84CE6ED-7829-1A7F-691E-644AF7F5C9EE}"/>
              </a:ext>
            </a:extLst>
          </p:cNvPr>
          <p:cNvSpPr txBox="1"/>
          <p:nvPr/>
        </p:nvSpPr>
        <p:spPr>
          <a:xfrm>
            <a:off x="783343" y="13112121"/>
            <a:ext cx="1531836" cy="1661993"/>
          </a:xfrm>
          <a:prstGeom prst="rect">
            <a:avLst/>
          </a:prstGeom>
          <a:noFill/>
        </p:spPr>
        <p:txBody>
          <a:bodyPr wrap="square" rtlCol="0">
            <a:spAutoFit/>
          </a:bodyPr>
          <a:lstStyle/>
          <a:p>
            <a:pPr algn="ctr"/>
            <a:r>
              <a:rPr lang="en-US" sz="1600" b="1" dirty="0">
                <a:solidFill>
                  <a:srgbClr val="0A465A"/>
                </a:solidFill>
              </a:rPr>
              <a:t>Tomiko Evans</a:t>
            </a:r>
          </a:p>
          <a:p>
            <a:pPr algn="ctr"/>
            <a:r>
              <a:rPr lang="en-US" sz="1600" dirty="0"/>
              <a:t>Chief Investment Officer</a:t>
            </a:r>
            <a:r>
              <a:rPr lang="en-US" sz="1600" b="1" dirty="0">
                <a:solidFill>
                  <a:srgbClr val="0A465A"/>
                </a:solidFill>
              </a:rPr>
              <a:t> </a:t>
            </a:r>
          </a:p>
          <a:p>
            <a:pPr algn="ctr"/>
            <a:endParaRPr lang="en-US" sz="1800" b="1" dirty="0">
              <a:solidFill>
                <a:srgbClr val="0A465A"/>
              </a:solidFill>
            </a:endParaRPr>
          </a:p>
          <a:p>
            <a:endParaRPr lang="en-GB" dirty="0"/>
          </a:p>
        </p:txBody>
      </p:sp>
      <p:sp>
        <p:nvSpPr>
          <p:cNvPr id="12" name="TextBox 11">
            <a:extLst>
              <a:ext uri="{FF2B5EF4-FFF2-40B4-BE49-F238E27FC236}">
                <a16:creationId xmlns:a16="http://schemas.microsoft.com/office/drawing/2014/main" id="{F6954301-E676-6A4B-ABC7-09745C1DB9EB}"/>
              </a:ext>
            </a:extLst>
          </p:cNvPr>
          <p:cNvSpPr txBox="1"/>
          <p:nvPr/>
        </p:nvSpPr>
        <p:spPr>
          <a:xfrm>
            <a:off x="2341314" y="13112121"/>
            <a:ext cx="1435340" cy="1107996"/>
          </a:xfrm>
          <a:prstGeom prst="rect">
            <a:avLst/>
          </a:prstGeom>
          <a:noFill/>
        </p:spPr>
        <p:txBody>
          <a:bodyPr wrap="square" rtlCol="0">
            <a:spAutoFit/>
          </a:bodyPr>
          <a:lstStyle/>
          <a:p>
            <a:pPr algn="ctr"/>
            <a:r>
              <a:rPr lang="en-US" sz="1600" b="1" dirty="0">
                <a:solidFill>
                  <a:srgbClr val="0A465A"/>
                </a:solidFill>
              </a:rPr>
              <a:t>Mike Buckle</a:t>
            </a:r>
          </a:p>
          <a:p>
            <a:pPr algn="ctr"/>
            <a:r>
              <a:rPr lang="en-US" sz="1600" dirty="0"/>
              <a:t>Investment Manager</a:t>
            </a:r>
          </a:p>
          <a:p>
            <a:endParaRPr lang="en-GB" dirty="0"/>
          </a:p>
        </p:txBody>
      </p:sp>
      <p:pic>
        <p:nvPicPr>
          <p:cNvPr id="35" name="Picture 34" descr="A horse with dots and lines&#10;&#10;Description automatically generated">
            <a:extLst>
              <a:ext uri="{FF2B5EF4-FFF2-40B4-BE49-F238E27FC236}">
                <a16:creationId xmlns:a16="http://schemas.microsoft.com/office/drawing/2014/main" id="{8336E3B9-A511-55A4-1611-302F0B2E2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8543" y="547967"/>
            <a:ext cx="2297453" cy="1687986"/>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29CC6970-B42E-39F5-F4B2-06B1F246D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431" y="14437342"/>
            <a:ext cx="2022349" cy="842645"/>
          </a:xfrm>
          <a:prstGeom prst="rect">
            <a:avLst/>
          </a:prstGeom>
        </p:spPr>
      </p:pic>
      <p:pic>
        <p:nvPicPr>
          <p:cNvPr id="5" name="Picture 4" descr="A star shaped orange and blue text&#10;&#10;Description automatically generated">
            <a:extLst>
              <a:ext uri="{FF2B5EF4-FFF2-40B4-BE49-F238E27FC236}">
                <a16:creationId xmlns:a16="http://schemas.microsoft.com/office/drawing/2014/main" id="{AEACEF03-DA0C-D836-AFE7-A27E0CF07F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04" y="14446536"/>
            <a:ext cx="1458593" cy="923329"/>
          </a:xfrm>
          <a:prstGeom prst="rect">
            <a:avLst/>
          </a:prstGeom>
        </p:spPr>
      </p:pic>
      <p:pic>
        <p:nvPicPr>
          <p:cNvPr id="22" name="Picture 21" descr="A close-up of a logo&#10;&#10;Description automatically generated">
            <a:extLst>
              <a:ext uri="{FF2B5EF4-FFF2-40B4-BE49-F238E27FC236}">
                <a16:creationId xmlns:a16="http://schemas.microsoft.com/office/drawing/2014/main" id="{AB87C16C-698E-049E-EB93-0AD9EBC55D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502" y="792602"/>
            <a:ext cx="4679382" cy="1659053"/>
          </a:xfrm>
          <a:prstGeom prst="rect">
            <a:avLst/>
          </a:prstGeom>
        </p:spPr>
      </p:pic>
      <p:graphicFrame>
        <p:nvGraphicFramePr>
          <p:cNvPr id="11" name="Chart 10">
            <a:extLst>
              <a:ext uri="{FF2B5EF4-FFF2-40B4-BE49-F238E27FC236}">
                <a16:creationId xmlns:a16="http://schemas.microsoft.com/office/drawing/2014/main" id="{CBBADFC5-6E47-9CD3-C4CC-B48B0C02EA59}"/>
              </a:ext>
            </a:extLst>
          </p:cNvPr>
          <p:cNvGraphicFramePr>
            <a:graphicFrameLocks/>
          </p:cNvGraphicFramePr>
          <p:nvPr>
            <p:extLst>
              <p:ext uri="{D42A27DB-BD31-4B8C-83A1-F6EECF244321}">
                <p14:modId xmlns:p14="http://schemas.microsoft.com/office/powerpoint/2010/main" val="1801304276"/>
              </p:ext>
            </p:extLst>
          </p:nvPr>
        </p:nvGraphicFramePr>
        <p:xfrm>
          <a:off x="4757495" y="6550665"/>
          <a:ext cx="6914811" cy="4125775"/>
        </p:xfrm>
        <a:graphic>
          <a:graphicData uri="http://schemas.openxmlformats.org/drawingml/2006/chart">
            <c:chart xmlns:c="http://schemas.openxmlformats.org/drawingml/2006/chart" xmlns:r="http://schemas.openxmlformats.org/officeDocument/2006/relationships" r:id="rId7"/>
          </a:graphicData>
        </a:graphic>
      </p:graphicFrame>
      <p:pic>
        <p:nvPicPr>
          <p:cNvPr id="3" name="Picture 2" descr="A black and white logo&#10;&#10;Description automatically generated">
            <a:extLst>
              <a:ext uri="{FF2B5EF4-FFF2-40B4-BE49-F238E27FC236}">
                <a16:creationId xmlns:a16="http://schemas.microsoft.com/office/drawing/2014/main" id="{1D63C126-9CDE-3433-59C1-5FD23C9574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1865" y="11965536"/>
            <a:ext cx="1889953" cy="863173"/>
          </a:xfrm>
          <a:prstGeom prst="rect">
            <a:avLst/>
          </a:prstGeom>
        </p:spPr>
      </p:pic>
      <p:pic>
        <p:nvPicPr>
          <p:cNvPr id="7" name="Picture 6" descr="A logo with black letters&#10;&#10;Description automatically generated">
            <a:extLst>
              <a:ext uri="{FF2B5EF4-FFF2-40B4-BE49-F238E27FC236}">
                <a16:creationId xmlns:a16="http://schemas.microsoft.com/office/drawing/2014/main" id="{CD196CE8-ED09-FEEA-548D-6C83668D2E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59423" y="13494818"/>
            <a:ext cx="1443025" cy="639193"/>
          </a:xfrm>
          <a:prstGeom prst="rect">
            <a:avLst/>
          </a:prstGeom>
        </p:spPr>
      </p:pic>
      <p:pic>
        <p:nvPicPr>
          <p:cNvPr id="8" name="Picture 7" descr="A blue and white logo&#10;&#10;Description automatically generated">
            <a:extLst>
              <a:ext uri="{FF2B5EF4-FFF2-40B4-BE49-F238E27FC236}">
                <a16:creationId xmlns:a16="http://schemas.microsoft.com/office/drawing/2014/main" id="{B0A1E0E9-A875-F46B-9DA7-0FDC2A177F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24950" y="12739078"/>
            <a:ext cx="1762396" cy="733032"/>
          </a:xfrm>
          <a:prstGeom prst="rect">
            <a:avLst/>
          </a:prstGeom>
        </p:spPr>
      </p:pic>
      <p:pic>
        <p:nvPicPr>
          <p:cNvPr id="14" name="Picture 13" descr="A logo of a company&#10;&#10;Description automatically generated">
            <a:extLst>
              <a:ext uri="{FF2B5EF4-FFF2-40B4-BE49-F238E27FC236}">
                <a16:creationId xmlns:a16="http://schemas.microsoft.com/office/drawing/2014/main" id="{F1B3F425-CDDD-D381-E456-F469622B32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07741" y="12781968"/>
            <a:ext cx="1614229" cy="647251"/>
          </a:xfrm>
          <a:prstGeom prst="rect">
            <a:avLst/>
          </a:prstGeom>
        </p:spPr>
      </p:pic>
      <p:pic>
        <p:nvPicPr>
          <p:cNvPr id="20" name="Picture 19" descr="A green text on a white background&#10;&#10;Description automatically generated">
            <a:extLst>
              <a:ext uri="{FF2B5EF4-FFF2-40B4-BE49-F238E27FC236}">
                <a16:creationId xmlns:a16="http://schemas.microsoft.com/office/drawing/2014/main" id="{0E45FC1B-0AD3-9062-CA43-982DF59F55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1032" y="13429219"/>
            <a:ext cx="1497256" cy="740830"/>
          </a:xfrm>
          <a:prstGeom prst="rect">
            <a:avLst/>
          </a:prstGeom>
        </p:spPr>
      </p:pic>
      <p:pic>
        <p:nvPicPr>
          <p:cNvPr id="24" name="Picture 23" descr="A logo of a fish market&#10;&#10;Description automatically generated with medium confidence">
            <a:extLst>
              <a:ext uri="{FF2B5EF4-FFF2-40B4-BE49-F238E27FC236}">
                <a16:creationId xmlns:a16="http://schemas.microsoft.com/office/drawing/2014/main" id="{01B4A49E-A5D7-8458-9566-50130BE93D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07741" y="12049158"/>
            <a:ext cx="2120504" cy="691127"/>
          </a:xfrm>
          <a:prstGeom prst="rect">
            <a:avLst/>
          </a:prstGeom>
        </p:spPr>
      </p:pic>
      <p:pic>
        <p:nvPicPr>
          <p:cNvPr id="25" name="Picture 24" descr="A black text on a white background&#10;&#10;Description automatically generated">
            <a:extLst>
              <a:ext uri="{FF2B5EF4-FFF2-40B4-BE49-F238E27FC236}">
                <a16:creationId xmlns:a16="http://schemas.microsoft.com/office/drawing/2014/main" id="{38B20AB2-AD79-4E28-F03F-FD6E1B7A05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33259" y="13405518"/>
            <a:ext cx="1552308" cy="647253"/>
          </a:xfrm>
          <a:prstGeom prst="rect">
            <a:avLst/>
          </a:prstGeom>
        </p:spPr>
      </p:pic>
      <p:pic>
        <p:nvPicPr>
          <p:cNvPr id="18" name="Picture 17" descr="A person smiling at camera&#10;&#10;Description automatically generated">
            <a:extLst>
              <a:ext uri="{FF2B5EF4-FFF2-40B4-BE49-F238E27FC236}">
                <a16:creationId xmlns:a16="http://schemas.microsoft.com/office/drawing/2014/main" id="{BB3145FD-ECF1-B7FB-1804-18C629C7FB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518" y="10781215"/>
            <a:ext cx="1435341" cy="2246355"/>
          </a:xfrm>
          <a:prstGeom prst="rect">
            <a:avLst/>
          </a:prstGeom>
        </p:spPr>
      </p:pic>
      <p:pic>
        <p:nvPicPr>
          <p:cNvPr id="23" name="Picture 22" descr="A person in a suit and tie&#10;&#10;Description automatically generated">
            <a:extLst>
              <a:ext uri="{FF2B5EF4-FFF2-40B4-BE49-F238E27FC236}">
                <a16:creationId xmlns:a16="http://schemas.microsoft.com/office/drawing/2014/main" id="{E44BC79B-A83A-A65F-A287-C41CD3811602}"/>
              </a:ext>
            </a:extLst>
          </p:cNvPr>
          <p:cNvPicPr>
            <a:picLocks noChangeAspect="1"/>
          </p:cNvPicPr>
          <p:nvPr/>
        </p:nvPicPr>
        <p:blipFill rotWithShape="1">
          <a:blip r:embed="rId16">
            <a:extLst>
              <a:ext uri="{28A0092B-C50C-407E-A947-70E740481C1C}">
                <a14:useLocalDpi xmlns:a14="http://schemas.microsoft.com/office/drawing/2010/main" val="0"/>
              </a:ext>
            </a:extLst>
          </a:blip>
          <a:srcRect l="-2179" t="3826" r="19540" b="15810"/>
          <a:stretch/>
        </p:blipFill>
        <p:spPr>
          <a:xfrm>
            <a:off x="2304419" y="10781215"/>
            <a:ext cx="1507163" cy="2246355"/>
          </a:xfrm>
          <a:prstGeom prst="rect">
            <a:avLst/>
          </a:prstGeom>
        </p:spPr>
      </p:pic>
      <p:graphicFrame>
        <p:nvGraphicFramePr>
          <p:cNvPr id="26" name="Chart 25">
            <a:extLst>
              <a:ext uri="{FF2B5EF4-FFF2-40B4-BE49-F238E27FC236}">
                <a16:creationId xmlns:a16="http://schemas.microsoft.com/office/drawing/2014/main" id="{9CCE1C89-E11D-A11E-D0FB-B1532AADA65E}"/>
              </a:ext>
            </a:extLst>
          </p:cNvPr>
          <p:cNvGraphicFramePr>
            <a:graphicFrameLocks/>
          </p:cNvGraphicFramePr>
          <p:nvPr>
            <p:extLst>
              <p:ext uri="{D42A27DB-BD31-4B8C-83A1-F6EECF244321}">
                <p14:modId xmlns:p14="http://schemas.microsoft.com/office/powerpoint/2010/main" val="3750242965"/>
              </p:ext>
            </p:extLst>
          </p:nvPr>
        </p:nvGraphicFramePr>
        <p:xfrm>
          <a:off x="4757495" y="6635024"/>
          <a:ext cx="6914810" cy="4041414"/>
        </p:xfrm>
        <a:graphic>
          <a:graphicData uri="http://schemas.openxmlformats.org/drawingml/2006/chart">
            <c:chart xmlns:c="http://schemas.openxmlformats.org/drawingml/2006/chart" xmlns:r="http://schemas.openxmlformats.org/officeDocument/2006/relationships" r:id="rId17"/>
          </a:graphicData>
        </a:graphic>
      </p:graphicFrame>
    </p:spTree>
    <p:extLst>
      <p:ext uri="{BB962C8B-B14F-4D97-AF65-F5344CB8AC3E}">
        <p14:creationId xmlns:p14="http://schemas.microsoft.com/office/powerpoint/2010/main" val="420325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rse with dots and lines&#10;&#10;Description automatically generated">
            <a:extLst>
              <a:ext uri="{FF2B5EF4-FFF2-40B4-BE49-F238E27FC236}">
                <a16:creationId xmlns:a16="http://schemas.microsoft.com/office/drawing/2014/main" id="{B3C62D99-A2E6-F607-319E-1F9128E8A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8543" y="547967"/>
            <a:ext cx="2297453" cy="1687986"/>
          </a:xfrm>
          <a:prstGeom prst="rect">
            <a:avLst/>
          </a:prstGeom>
        </p:spPr>
      </p:pic>
      <p:sp>
        <p:nvSpPr>
          <p:cNvPr id="6" name="Footer Placeholder 6">
            <a:extLst>
              <a:ext uri="{FF2B5EF4-FFF2-40B4-BE49-F238E27FC236}">
                <a16:creationId xmlns:a16="http://schemas.microsoft.com/office/drawing/2014/main" id="{9DD725C1-2F30-DF1E-D92F-3DC780A5AC8C}"/>
              </a:ext>
            </a:extLst>
          </p:cNvPr>
          <p:cNvSpPr txBox="1">
            <a:spLocks/>
          </p:cNvSpPr>
          <p:nvPr/>
        </p:nvSpPr>
        <p:spPr>
          <a:xfrm>
            <a:off x="733923" y="15429520"/>
            <a:ext cx="3557696" cy="658685"/>
          </a:xfrm>
          <a:prstGeom prst="rect">
            <a:avLst/>
          </a:prstGeom>
        </p:spPr>
        <p:txBody>
          <a:bodyPr vert="horz" lIns="150055" tIns="75028" rIns="150055" bIns="75028"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80" dirty="0">
                <a:solidFill>
                  <a:srgbClr val="37546C"/>
                </a:solidFill>
                <a:latin typeface="Raleway" panose="020B0003030101060003" pitchFamily="34" charset="0"/>
              </a:rPr>
              <a:t>Visit us at </a:t>
            </a:r>
            <a:r>
              <a:rPr lang="en-GB" sz="1280" b="1" dirty="0">
                <a:solidFill>
                  <a:srgbClr val="37546C"/>
                </a:solidFill>
                <a:latin typeface="Raleway" panose="020B0003030101060003" pitchFamily="34" charset="0"/>
              </a:rPr>
              <a:t>www.crossingpoint.co.uk</a:t>
            </a:r>
            <a:endParaRPr lang="en-GB" sz="1280" dirty="0">
              <a:solidFill>
                <a:srgbClr val="37546C"/>
              </a:solidFill>
              <a:latin typeface="Raleway" panose="020B0003030101060003" pitchFamily="34" charset="0"/>
            </a:endParaRPr>
          </a:p>
        </p:txBody>
      </p:sp>
      <p:sp>
        <p:nvSpPr>
          <p:cNvPr id="7" name="TextBox 6">
            <a:extLst>
              <a:ext uri="{FF2B5EF4-FFF2-40B4-BE49-F238E27FC236}">
                <a16:creationId xmlns:a16="http://schemas.microsoft.com/office/drawing/2014/main" id="{44439A62-28FF-FE2A-5F2A-E266BE694A71}"/>
              </a:ext>
            </a:extLst>
          </p:cNvPr>
          <p:cNvSpPr txBox="1"/>
          <p:nvPr/>
        </p:nvSpPr>
        <p:spPr>
          <a:xfrm>
            <a:off x="6293652" y="15580650"/>
            <a:ext cx="4921173" cy="289310"/>
          </a:xfrm>
          <a:prstGeom prst="rect">
            <a:avLst/>
          </a:prstGeom>
          <a:noFill/>
        </p:spPr>
        <p:txBody>
          <a:bodyPr wrap="square" rtlCol="0">
            <a:spAutoFit/>
          </a:bodyPr>
          <a:lstStyle/>
          <a:p>
            <a:r>
              <a:rPr lang="en-GB" sz="1280" dirty="0">
                <a:solidFill>
                  <a:srgbClr val="37546C"/>
                </a:solidFill>
                <a:latin typeface="Raleway" panose="020B0003030101060003" pitchFamily="34" charset="0"/>
              </a:rPr>
              <a:t>Please call </a:t>
            </a:r>
            <a:r>
              <a:rPr lang="en-GB" sz="1280" b="1" dirty="0">
                <a:solidFill>
                  <a:srgbClr val="37546C"/>
                </a:solidFill>
                <a:latin typeface="Raleway" panose="020B0003030101060003" pitchFamily="34" charset="0"/>
              </a:rPr>
              <a:t>01792 278 115 </a:t>
            </a:r>
            <a:r>
              <a:rPr lang="en-GB" sz="1280" dirty="0">
                <a:solidFill>
                  <a:srgbClr val="37546C"/>
                </a:solidFill>
                <a:latin typeface="Raleway" panose="020B0003030101060003" pitchFamily="34" charset="0"/>
              </a:rPr>
              <a:t>or mail </a:t>
            </a:r>
            <a:r>
              <a:rPr lang="en-GB" sz="1280" b="1" dirty="0">
                <a:solidFill>
                  <a:srgbClr val="37546C"/>
                </a:solidFill>
                <a:latin typeface="Raleway" panose="020B0003030101060003" pitchFamily="34" charset="0"/>
              </a:rPr>
              <a:t>mail@crossingpoint.co.uk</a:t>
            </a:r>
            <a:r>
              <a:rPr lang="en-GB" sz="1280" dirty="0">
                <a:solidFill>
                  <a:srgbClr val="37546C"/>
                </a:solidFill>
                <a:latin typeface="Raleway" panose="020B0003030101060003" pitchFamily="34" charset="0"/>
              </a:rPr>
              <a:t> </a:t>
            </a:r>
          </a:p>
        </p:txBody>
      </p:sp>
      <p:pic>
        <p:nvPicPr>
          <p:cNvPr id="9" name="Picture 8">
            <a:extLst>
              <a:ext uri="{FF2B5EF4-FFF2-40B4-BE49-F238E27FC236}">
                <a16:creationId xmlns:a16="http://schemas.microsoft.com/office/drawing/2014/main" id="{4C657700-291C-E454-BDF0-BC1C4E29C5CF}"/>
              </a:ext>
            </a:extLst>
          </p:cNvPr>
          <p:cNvPicPr>
            <a:picLocks noChangeAspect="1"/>
          </p:cNvPicPr>
          <p:nvPr/>
        </p:nvPicPr>
        <p:blipFill>
          <a:blip r:embed="rId3"/>
          <a:stretch>
            <a:fillRect/>
          </a:stretch>
        </p:blipFill>
        <p:spPr>
          <a:xfrm>
            <a:off x="1080548" y="752956"/>
            <a:ext cx="4035012" cy="556994"/>
          </a:xfrm>
          <a:prstGeom prst="rect">
            <a:avLst/>
          </a:prstGeom>
        </p:spPr>
      </p:pic>
      <p:pic>
        <p:nvPicPr>
          <p:cNvPr id="10" name="Picture 9" descr="Logo&#10;&#10;Description automatically generated">
            <a:extLst>
              <a:ext uri="{FF2B5EF4-FFF2-40B4-BE49-F238E27FC236}">
                <a16:creationId xmlns:a16="http://schemas.microsoft.com/office/drawing/2014/main" id="{318FD4C9-51B4-B156-EFBE-B4F27AC88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548" y="12684387"/>
            <a:ext cx="2079958" cy="2079958"/>
          </a:xfrm>
          <a:prstGeom prst="rect">
            <a:avLst/>
          </a:prstGeom>
        </p:spPr>
      </p:pic>
      <p:sp>
        <p:nvSpPr>
          <p:cNvPr id="11" name="TextBox 10">
            <a:extLst>
              <a:ext uri="{FF2B5EF4-FFF2-40B4-BE49-F238E27FC236}">
                <a16:creationId xmlns:a16="http://schemas.microsoft.com/office/drawing/2014/main" id="{AE572761-F155-F3C5-7A97-789FB40BC86A}"/>
              </a:ext>
            </a:extLst>
          </p:cNvPr>
          <p:cNvSpPr txBox="1"/>
          <p:nvPr/>
        </p:nvSpPr>
        <p:spPr>
          <a:xfrm>
            <a:off x="6476459" y="13148385"/>
            <a:ext cx="4760428" cy="1389868"/>
          </a:xfrm>
          <a:prstGeom prst="rect">
            <a:avLst/>
          </a:prstGeom>
          <a:noFill/>
        </p:spPr>
        <p:txBody>
          <a:bodyPr wrap="square" rtlCol="0">
            <a:spAutoFit/>
          </a:bodyPr>
          <a:lstStyle/>
          <a:p>
            <a:pPr algn="r">
              <a:lnSpc>
                <a:spcPct val="107000"/>
              </a:lnSpc>
              <a:spcAft>
                <a:spcPts val="800"/>
              </a:spcAft>
            </a:pPr>
            <a:r>
              <a:rPr lang="en-US" sz="1600" b="1" kern="1200" dirty="0">
                <a:solidFill>
                  <a:srgbClr val="0A465A"/>
                </a:solidFill>
                <a:effectLst/>
                <a:latin typeface="Raleway" pitchFamily="2" charset="0"/>
                <a:ea typeface="Calibri" panose="020F0502020204030204" pitchFamily="34" charset="0"/>
                <a:cs typeface="Arial" panose="020B0604020202020204" pitchFamily="34" charset="0"/>
              </a:rPr>
              <a:t>Contact Us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600"/>
              </a:spcAft>
            </a:pPr>
            <a:r>
              <a:rPr lang="en-US" sz="1600" kern="1200" dirty="0">
                <a:solidFill>
                  <a:srgbClr val="0A465A"/>
                </a:solidFill>
                <a:effectLst/>
                <a:latin typeface="Raleway" pitchFamily="2" charset="0"/>
                <a:ea typeface="Calibri" panose="020F0502020204030204" pitchFamily="34" charset="0"/>
                <a:cs typeface="Arial" panose="020B0604020202020204" pitchFamily="34" charset="0"/>
              </a:rPr>
              <a:t>Visit us at </a:t>
            </a:r>
            <a:r>
              <a:rPr lang="en-US" sz="1600" b="1" kern="1200" dirty="0">
                <a:solidFill>
                  <a:srgbClr val="0A465A"/>
                </a:solidFill>
                <a:effectLst/>
                <a:latin typeface="Raleway" pitchFamily="2" charset="0"/>
                <a:ea typeface="Calibri" panose="020F0502020204030204" pitchFamily="34" charset="0"/>
                <a:cs typeface="Arial" panose="020B0604020202020204" pitchFamily="34" charset="0"/>
              </a:rPr>
              <a:t>www.crosingpoint.co.uk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600"/>
              </a:spcAft>
            </a:pPr>
            <a:r>
              <a:rPr lang="en-US" sz="1600" kern="1200" dirty="0">
                <a:solidFill>
                  <a:srgbClr val="0A465A"/>
                </a:solidFill>
                <a:effectLst/>
                <a:latin typeface="Raleway" pitchFamily="2" charset="0"/>
                <a:ea typeface="Calibri" panose="020F0502020204030204" pitchFamily="34" charset="0"/>
                <a:cs typeface="Arial" panose="020B0604020202020204" pitchFamily="34" charset="0"/>
              </a:rPr>
              <a:t>Call us on </a:t>
            </a:r>
            <a:r>
              <a:rPr lang="en-US" sz="1600" b="1" kern="1200" dirty="0">
                <a:solidFill>
                  <a:srgbClr val="0A465A"/>
                </a:solidFill>
                <a:effectLst/>
                <a:latin typeface="Raleway" pitchFamily="2" charset="0"/>
                <a:ea typeface="Calibri" panose="020F0502020204030204" pitchFamily="34" charset="0"/>
                <a:cs typeface="Arial" panose="020B0604020202020204" pitchFamily="34" charset="0"/>
              </a:rPr>
              <a:t>01792 278 115</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600"/>
              </a:spcAft>
            </a:pPr>
            <a:r>
              <a:rPr lang="en-US" sz="1600" kern="1200" dirty="0">
                <a:solidFill>
                  <a:srgbClr val="0A465A"/>
                </a:solidFill>
                <a:effectLst/>
                <a:latin typeface="Raleway" pitchFamily="2" charset="0"/>
                <a:ea typeface="Calibri" panose="020F0502020204030204" pitchFamily="34" charset="0"/>
                <a:cs typeface="Arial" panose="020B0604020202020204" pitchFamily="34" charset="0"/>
              </a:rPr>
              <a:t>Email us at </a:t>
            </a:r>
            <a:r>
              <a:rPr lang="en-US" sz="1600" b="1" kern="1200" dirty="0">
                <a:solidFill>
                  <a:srgbClr val="0A465A"/>
                </a:solidFill>
                <a:effectLst/>
                <a:latin typeface="Raleway" pitchFamily="2" charset="0"/>
                <a:ea typeface="Calibri" panose="020F0502020204030204" pitchFamily="34" charset="0"/>
                <a:cs typeface="Arial" panose="020B0604020202020204" pitchFamily="34" charset="0"/>
              </a:rPr>
              <a:t>mail@crossingpoint.co.uk</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A star shaped orange and blue text&#10;&#10;Description automatically generated">
            <a:extLst>
              <a:ext uri="{FF2B5EF4-FFF2-40B4-BE49-F238E27FC236}">
                <a16:creationId xmlns:a16="http://schemas.microsoft.com/office/drawing/2014/main" id="{0C9AEC1B-C011-CE50-A89C-82CA027DC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851" y="12948688"/>
            <a:ext cx="2450691" cy="1551355"/>
          </a:xfrm>
          <a:prstGeom prst="rect">
            <a:avLst/>
          </a:prstGeom>
        </p:spPr>
      </p:pic>
      <p:sp>
        <p:nvSpPr>
          <p:cNvPr id="2" name="TextBox 1">
            <a:extLst>
              <a:ext uri="{FF2B5EF4-FFF2-40B4-BE49-F238E27FC236}">
                <a16:creationId xmlns:a16="http://schemas.microsoft.com/office/drawing/2014/main" id="{44596314-2679-4C89-D4B9-F59D8E628863}"/>
              </a:ext>
            </a:extLst>
          </p:cNvPr>
          <p:cNvSpPr txBox="1"/>
          <p:nvPr/>
        </p:nvSpPr>
        <p:spPr>
          <a:xfrm>
            <a:off x="955113" y="2235953"/>
            <a:ext cx="10281774" cy="10877914"/>
          </a:xfrm>
          <a:prstGeom prst="rect">
            <a:avLst/>
          </a:prstGeom>
          <a:noFill/>
        </p:spPr>
        <p:txBody>
          <a:bodyPr wrap="square">
            <a:spAutoFit/>
          </a:bodyPr>
          <a:lstStyle/>
          <a:p>
            <a:pPr>
              <a:lnSpc>
                <a:spcPct val="106000"/>
              </a:lnSpc>
              <a:spcAft>
                <a:spcPts val="800"/>
              </a:spcAft>
            </a:pPr>
            <a:r>
              <a:rPr lang="en-GB" sz="2000" b="1" kern="1200" dirty="0">
                <a:solidFill>
                  <a:srgbClr val="0A465A"/>
                </a:solidFill>
                <a:effectLst/>
                <a:ea typeface="Calibri" panose="020F0502020204030204" pitchFamily="34" charset="0"/>
              </a:rPr>
              <a:t>IMPORTANT INFORMATION </a:t>
            </a:r>
            <a:endParaRPr lang="en-GB" sz="2400" dirty="0">
              <a:solidFill>
                <a:srgbClr val="0A465A"/>
              </a:solidFill>
              <a:effectLst/>
              <a:ea typeface="Times New Roman" panose="02020603050405020304" pitchFamily="18" charset="0"/>
            </a:endParaRPr>
          </a:p>
          <a:p>
            <a:pPr>
              <a:lnSpc>
                <a:spcPct val="107000"/>
              </a:lnSpc>
              <a:spcAft>
                <a:spcPts val="800"/>
              </a:spcAft>
            </a:pPr>
            <a:r>
              <a:rPr lang="en-GB" sz="2000" b="1" kern="1200" dirty="0">
                <a:solidFill>
                  <a:srgbClr val="0A465A"/>
                </a:solidFill>
                <a:effectLst/>
                <a:ea typeface="Times New Roman" panose="02020603050405020304" pitchFamily="18" charset="0"/>
                <a:cs typeface="Arial" panose="020B0604020202020204" pitchFamily="34" charset="0"/>
              </a:rPr>
              <a:t>The Crossing Point Portfolio Management Service is only available to investors who use the ongoing services of a financial adviser. For information purposes only, please contact a personal financial adviser for further information.</a:t>
            </a:r>
            <a:r>
              <a:rPr lang="en-GB" sz="1800" kern="100" dirty="0">
                <a:effectLst/>
                <a:ea typeface="Calibri" panose="020F0502020204030204" pitchFamily="34" charset="0"/>
                <a:cs typeface="Times New Roman" panose="02020603050405020304" pitchFamily="18" charset="0"/>
              </a:rPr>
              <a:t> </a:t>
            </a:r>
          </a:p>
          <a:p>
            <a:pPr>
              <a:lnSpc>
                <a:spcPct val="107000"/>
              </a:lnSpc>
              <a:spcAft>
                <a:spcPts val="8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Independent financial advisers take no responsibility for the underlying investment strategy, the investment process and selected funds are the responsibility of Crossing Point Investment Managements’ Discretionary Fund Managers. By the nature of discretionary fund management, holdings will be bought and sold, but the investment manager will not seek your permission to do this. Investment decisions will be the responsibility of the Discretionary Fund Manager.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Calculation of the fund OCFs shown is provided by FE </a:t>
            </a:r>
            <a:r>
              <a:rPr lang="en-GB" sz="1600" kern="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Fundinfo</a:t>
            </a: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This charge may vary across the various platforms where the portfolios are available. Please refer to your investment adviser for details.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Performance Calculation: Performance is calculated through Morningstar Direct. </a:t>
            </a:r>
            <a:r>
              <a:rPr lang="en-US"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ratio table is calculated on an </a:t>
            </a:r>
            <a:r>
              <a:rPr lang="en-US" sz="1600" kern="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annualised</a:t>
            </a:r>
            <a:r>
              <a:rPr lang="en-US"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basis. </a:t>
            </a: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performance calculations are provided for illustrative purposes only and should not be viewed as the performance of a specific client account. Performance is shown inclusive of ongoing fund charges but gross of transaction, platform, IFA, incidental, and Crossing Point’s investment management charge. Deductions for these charges will have the result of reducing the illustrated performance.</a:t>
            </a:r>
            <a:r>
              <a:rPr lang="en-US"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Calculation of the fund OCFs may vary across the various platforms where the portfolios are available. Please refer to your investment adviser for details. Individual client performance will vary due to the inclusion of these charges and differences in platform processing and trading times.</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Past performance is not a guide to future performance. The value of investments and any income from them can fall and you may get back less than you invested. If you invest in currencies other than your own, fluctuations in currency value will mean that the value of your investment will move independently of the underlying asset. The information contained in this documentation has been taken from sources stated and is believed to be reliable and accurate, but without further investigation cannot be warranted as to accuracy or completeness. Tax concessions are not guaranteed and may be changed at any time, their value will depend on individual circumstances.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information provided by Morningstar Direct and FE </a:t>
            </a:r>
            <a:r>
              <a:rPr lang="en-GB" sz="1600" kern="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fundinfo</a:t>
            </a: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is used at your own risk. Morningstar and FE </a:t>
            </a:r>
            <a:r>
              <a:rPr lang="en-GB" sz="1600" kern="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fundinfo</a:t>
            </a: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take care to ensure that the information provided is correct. Neither Morningstar or Crossing Point Investment Management warrants or guarantee the content of the information, nor do we accept any responsibility for error, inaccuracies, omissions, or any inconsistencies herein.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Detail of the nature of the investments, the commitment required, and the specific risk warnings are described in the Crossing Point Investment Management Terms of Business with a financial adviser. Reference to any particular fund or portfolio does not constitute a recommendation for investment purposes. Indices are used for comparative purposes only. Persons who do not have professional experience in matters relating to investments should speak with a financial adviser before making an investment decision.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Issued by Crossing Point Investment Management Ltd (registered no.08776208) is authorised and regulated by the Financial Conduct Authority (FCA no. 813549), Registered address 7 Uplands Crescent, Swansea, SA2 0PA. For your protection, calls may be monitored and recorded for training and quality assurance purposes.</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GB" sz="2000" dirty="0">
              <a:solidFill>
                <a:srgbClr val="0A465A"/>
              </a:solidFill>
              <a:effectLst/>
              <a:ea typeface="Times New Roman" panose="02020603050405020304" pitchFamily="18" charset="0"/>
            </a:endParaRPr>
          </a:p>
        </p:txBody>
      </p:sp>
    </p:spTree>
    <p:extLst>
      <p:ext uri="{BB962C8B-B14F-4D97-AF65-F5344CB8AC3E}">
        <p14:creationId xmlns:p14="http://schemas.microsoft.com/office/powerpoint/2010/main" val="18226122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820</Words>
  <Application>Microsoft Office PowerPoint</Application>
  <PresentationFormat>Custom</PresentationFormat>
  <Paragraphs>63</Paragraphs>
  <Slides>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Aptos</vt:lpstr>
      <vt:lpstr>Arial</vt:lpstr>
      <vt:lpstr>Calibiri</vt:lpstr>
      <vt:lpstr>Calibri</vt:lpstr>
      <vt:lpstr>Calibri Light</vt:lpstr>
      <vt:lpstr>Raleway</vt:lpstr>
      <vt:lpstr>Times New Roman</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Crossing Point Fusion Adventurous</dc:title>
  <dc:creator>Harry Dyer</dc:creator>
  <cp:lastModifiedBy>Jordan Hughes</cp:lastModifiedBy>
  <cp:revision>219</cp:revision>
  <cp:lastPrinted>2024-03-19T16:54:22Z</cp:lastPrinted>
  <dcterms:created xsi:type="dcterms:W3CDTF">2020-07-28T14:30:02Z</dcterms:created>
  <dcterms:modified xsi:type="dcterms:W3CDTF">2024-12-05T16:18:14Z</dcterms:modified>
</cp:coreProperties>
</file>